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6" r:id="rId2"/>
    <p:sldId id="257" r:id="rId3"/>
    <p:sldId id="258" r:id="rId4"/>
    <p:sldId id="259" r:id="rId5"/>
    <p:sldId id="274" r:id="rId6"/>
    <p:sldId id="273" r:id="rId7"/>
    <p:sldId id="262" r:id="rId8"/>
    <p:sldId id="272" r:id="rId9"/>
    <p:sldId id="263" r:id="rId10"/>
    <p:sldId id="264" r:id="rId11"/>
    <p:sldId id="265" r:id="rId12"/>
    <p:sldId id="266" r:id="rId13"/>
    <p:sldId id="267" r:id="rId14"/>
    <p:sldId id="268" r:id="rId15"/>
    <p:sldId id="269" r:id="rId16"/>
    <p:sldId id="270" r:id="rId17"/>
    <p:sldId id="271" r:id="rId18"/>
    <p:sldId id="275" r:id="rId19"/>
  </p:sldIdLst>
  <p:sldSz cx="9144000" cy="6858000" type="screen4x3"/>
  <p:notesSz cx="6858000" cy="9144000"/>
  <p:defaultText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p:cViewPr varScale="1">
        <p:scale>
          <a:sx n="111" d="100"/>
          <a:sy n="111" d="100"/>
        </p:scale>
        <p:origin x="-1614" y="-78"/>
      </p:cViewPr>
      <p:guideLst>
        <p:guide orient="horz" pos="216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sr-Latn-R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sr-Latn-RS"/>
          </a:p>
        </p:txBody>
      </p:sp>
      <p:sp>
        <p:nvSpPr>
          <p:cNvPr id="4" name="Date Placeholder 3"/>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421373061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404334502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sr-Latn-R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107130420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82972153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sr-Latn-R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5" name="Footer Placeholder 4"/>
          <p:cNvSpPr>
            <a:spLocks noGrp="1"/>
          </p:cNvSpPr>
          <p:nvPr>
            <p:ph type="ftr" sz="quarter" idx="11"/>
          </p:nvPr>
        </p:nvSpPr>
        <p:spPr/>
        <p:txBody>
          <a:bodyPr/>
          <a:lstStyle/>
          <a:p>
            <a:endParaRPr lang="sr-Latn-RS"/>
          </a:p>
        </p:txBody>
      </p:sp>
      <p:sp>
        <p:nvSpPr>
          <p:cNvPr id="6" name="Slide Number Placeholder 5"/>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174152357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Date Placeholder 4"/>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366919546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sr-Latn-R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7" name="Date Placeholder 6"/>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8" name="Footer Placeholder 7"/>
          <p:cNvSpPr>
            <a:spLocks noGrp="1"/>
          </p:cNvSpPr>
          <p:nvPr>
            <p:ph type="ftr" sz="quarter" idx="11"/>
          </p:nvPr>
        </p:nvSpPr>
        <p:spPr/>
        <p:txBody>
          <a:bodyPr/>
          <a:lstStyle/>
          <a:p>
            <a:endParaRPr lang="sr-Latn-RS"/>
          </a:p>
        </p:txBody>
      </p:sp>
      <p:sp>
        <p:nvSpPr>
          <p:cNvPr id="9" name="Slide Number Placeholder 8"/>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373829362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sr-Latn-RS"/>
          </a:p>
        </p:txBody>
      </p:sp>
      <p:sp>
        <p:nvSpPr>
          <p:cNvPr id="3" name="Date Placeholder 2"/>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4" name="Footer Placeholder 3"/>
          <p:cNvSpPr>
            <a:spLocks noGrp="1"/>
          </p:cNvSpPr>
          <p:nvPr>
            <p:ph type="ftr" sz="quarter" idx="11"/>
          </p:nvPr>
        </p:nvSpPr>
        <p:spPr/>
        <p:txBody>
          <a:bodyPr/>
          <a:lstStyle/>
          <a:p>
            <a:endParaRPr lang="sr-Latn-RS"/>
          </a:p>
        </p:txBody>
      </p:sp>
      <p:sp>
        <p:nvSpPr>
          <p:cNvPr id="5" name="Slide Number Placeholder 4"/>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234995567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3" name="Footer Placeholder 2"/>
          <p:cNvSpPr>
            <a:spLocks noGrp="1"/>
          </p:cNvSpPr>
          <p:nvPr>
            <p:ph type="ftr" sz="quarter" idx="11"/>
          </p:nvPr>
        </p:nvSpPr>
        <p:spPr/>
        <p:txBody>
          <a:bodyPr/>
          <a:lstStyle/>
          <a:p>
            <a:endParaRPr lang="sr-Latn-RS"/>
          </a:p>
        </p:txBody>
      </p:sp>
      <p:sp>
        <p:nvSpPr>
          <p:cNvPr id="4" name="Slide Number Placeholder 3"/>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312274613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sr-Latn-R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2047283939"/>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sr-Latn-R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sr-Latn-R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E7B680EF-E723-4090-8FAC-A8C046E2A9B6}" type="datetimeFigureOut">
              <a:rPr lang="sr-Latn-RS" smtClean="0"/>
              <a:t>12.10.2017</a:t>
            </a:fld>
            <a:endParaRPr lang="sr-Latn-RS"/>
          </a:p>
        </p:txBody>
      </p:sp>
      <p:sp>
        <p:nvSpPr>
          <p:cNvPr id="6" name="Footer Placeholder 5"/>
          <p:cNvSpPr>
            <a:spLocks noGrp="1"/>
          </p:cNvSpPr>
          <p:nvPr>
            <p:ph type="ftr" sz="quarter" idx="11"/>
          </p:nvPr>
        </p:nvSpPr>
        <p:spPr/>
        <p:txBody>
          <a:bodyPr/>
          <a:lstStyle/>
          <a:p>
            <a:endParaRPr lang="sr-Latn-RS"/>
          </a:p>
        </p:txBody>
      </p:sp>
      <p:sp>
        <p:nvSpPr>
          <p:cNvPr id="7" name="Slide Number Placeholder 6"/>
          <p:cNvSpPr>
            <a:spLocks noGrp="1"/>
          </p:cNvSpPr>
          <p:nvPr>
            <p:ph type="sldNum" sz="quarter" idx="12"/>
          </p:nvPr>
        </p:nvSpPr>
        <p:spPr/>
        <p:txBody>
          <a:bodyPr/>
          <a:lstStyle/>
          <a:p>
            <a:fld id="{8A16D5D6-F57C-46EC-8AB5-F9273016A4D0}" type="slidenum">
              <a:rPr lang="sr-Latn-RS" smtClean="0"/>
              <a:t>‹#›</a:t>
            </a:fld>
            <a:endParaRPr lang="sr-Latn-RS"/>
          </a:p>
        </p:txBody>
      </p:sp>
    </p:spTree>
    <p:extLst>
      <p:ext uri="{BB962C8B-B14F-4D97-AF65-F5344CB8AC3E}">
        <p14:creationId xmlns:p14="http://schemas.microsoft.com/office/powerpoint/2010/main" val="34843800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sr-Latn-R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sr-Latn-R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7B680EF-E723-4090-8FAC-A8C046E2A9B6}" type="datetimeFigureOut">
              <a:rPr lang="sr-Latn-RS" smtClean="0"/>
              <a:t>12.10.2017</a:t>
            </a:fld>
            <a:endParaRPr lang="sr-Latn-R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sr-Latn-R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8A16D5D6-F57C-46EC-8AB5-F9273016A4D0}" type="slidenum">
              <a:rPr lang="sr-Latn-RS" smtClean="0"/>
              <a:t>‹#›</a:t>
            </a:fld>
            <a:endParaRPr lang="sr-Latn-RS"/>
          </a:p>
        </p:txBody>
      </p:sp>
    </p:spTree>
    <p:extLst>
      <p:ext uri="{BB962C8B-B14F-4D97-AF65-F5344CB8AC3E}">
        <p14:creationId xmlns:p14="http://schemas.microsoft.com/office/powerpoint/2010/main" val="212877054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sr-Latn-R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4.xml"/></Relationships>
</file>

<file path=ppt/slides/_rels/slide11.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2.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image" Target="../media/image18.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image" Target="../media/image20.jpeg"/><Relationship Id="rId1" Type="http://schemas.openxmlformats.org/officeDocument/2006/relationships/slideLayout" Target="../slideLayouts/slideLayout4.xml"/></Relationships>
</file>

<file path=ppt/slides/_rels/slide14.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4.xml"/></Relationships>
</file>

<file path=ppt/slides/_rels/slide15.xml.rels><?xml version="1.0" encoding="UTF-8" standalone="yes"?>
<Relationships xmlns="http://schemas.openxmlformats.org/package/2006/relationships"><Relationship Id="rId3" Type="http://schemas.openxmlformats.org/officeDocument/2006/relationships/image" Target="../media/image24.jpeg"/><Relationship Id="rId2" Type="http://schemas.openxmlformats.org/officeDocument/2006/relationships/image" Target="../media/image23.png"/><Relationship Id="rId1" Type="http://schemas.openxmlformats.org/officeDocument/2006/relationships/slideLayout" Target="../slideLayouts/slideLayout4.xml"/></Relationships>
</file>

<file path=ppt/slides/_rels/slide16.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image" Target="../media/image25.jpeg"/><Relationship Id="rId1" Type="http://schemas.openxmlformats.org/officeDocument/2006/relationships/slideLayout" Target="../slideLayouts/slideLayout4.xml"/></Relationships>
</file>

<file path=ppt/slides/_rels/slide17.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4.xml"/></Relationships>
</file>

<file path=ppt/slides/_rels/slide18.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4.xml"/></Relationships>
</file>

<file path=ppt/slides/_rels/slide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image" Target="../media/image8.pn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4.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image" Target="../media/image12.tiff"/><Relationship Id="rId1" Type="http://schemas.openxmlformats.org/officeDocument/2006/relationships/slideLayout" Target="../slideLayouts/slideLayout4.xml"/></Relationships>
</file>

<file path=ppt/slides/_rels/slide9.xml.rels><?xml version="1.0" encoding="UTF-8" standalone="yes"?>
<Relationships xmlns="http://schemas.openxmlformats.org/package/2006/relationships"><Relationship Id="rId3" Type="http://schemas.openxmlformats.org/officeDocument/2006/relationships/image" Target="../media/image15.jpeg"/><Relationship Id="rId2" Type="http://schemas.openxmlformats.org/officeDocument/2006/relationships/image" Target="../media/image14.jpeg"/><Relationship Id="rId1" Type="http://schemas.openxmlformats.org/officeDocument/2006/relationships/slideLayout" Target="../slideLayouts/slideLayout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88640"/>
            <a:ext cx="7772400" cy="6336704"/>
          </a:xfrm>
        </p:spPr>
        <p:txBody>
          <a:bodyPr>
            <a:normAutofit/>
          </a:bodyPr>
          <a:lstStyle/>
          <a:p>
            <a:endParaRPr lang="sr-Latn-RS" sz="2400" b="1" dirty="0">
              <a:latin typeface="Times New Roman" pitchFamily="18" charset="0"/>
              <a:cs typeface="Times New Roman" pitchFamily="18" charset="0"/>
            </a:endParaRPr>
          </a:p>
        </p:txBody>
      </p:sp>
      <p:sp>
        <p:nvSpPr>
          <p:cNvPr id="3" name="Subtitle 2"/>
          <p:cNvSpPr>
            <a:spLocks noGrp="1"/>
          </p:cNvSpPr>
          <p:nvPr>
            <p:ph type="subTitle" idx="1"/>
          </p:nvPr>
        </p:nvSpPr>
        <p:spPr>
          <a:xfrm flipV="1">
            <a:off x="1371600" y="5638800"/>
            <a:ext cx="6400800" cy="454496"/>
          </a:xfrm>
        </p:spPr>
        <p:txBody>
          <a:bodyPr>
            <a:normAutofit fontScale="85000" lnSpcReduction="20000"/>
          </a:bodyPr>
          <a:lstStyle/>
          <a:p>
            <a:endParaRPr lang="sr-Latn-RS" dirty="0" smtClean="0"/>
          </a:p>
          <a:p>
            <a:endParaRPr lang="sr-Latn-RS" dirty="0"/>
          </a:p>
        </p:txBody>
      </p:sp>
      <p:pic>
        <p:nvPicPr>
          <p:cNvPr id="14338" name="Picture 2" descr="C:\Users\vesna.kastratovic\Downloads\PP Riga i Faks\Autokomanda, tamna strana istorije.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62757" y="188640"/>
            <a:ext cx="7792649" cy="6336704"/>
          </a:xfrm>
          <a:prstGeom prst="rect">
            <a:avLst/>
          </a:prstGeom>
          <a:noFill/>
          <a:extLst>
            <a:ext uri="{909E8E84-426E-40DD-AFC4-6F175D3DCCD1}">
              <a14:hiddenFill xmlns:a14="http://schemas.microsoft.com/office/drawing/2010/main">
                <a:solidFill>
                  <a:srgbClr val="FFFFFF"/>
                </a:solidFill>
              </a14:hiddenFill>
            </a:ext>
          </a:extLst>
        </p:spPr>
      </p:pic>
      <p:sp>
        <p:nvSpPr>
          <p:cNvPr id="4" name="Rectangle 3"/>
          <p:cNvSpPr/>
          <p:nvPr/>
        </p:nvSpPr>
        <p:spPr>
          <a:xfrm>
            <a:off x="1259632" y="764704"/>
            <a:ext cx="6624736" cy="5016758"/>
          </a:xfrm>
          <a:prstGeom prst="rect">
            <a:avLst/>
          </a:prstGeom>
        </p:spPr>
        <p:txBody>
          <a:bodyPr wrap="square">
            <a:spAutoFit/>
          </a:bodyPr>
          <a:lstStyle/>
          <a:p>
            <a:pPr algn="ctr"/>
            <a:endParaRPr lang="sr-Latn-RS" b="1" dirty="0" smtClean="0">
              <a:solidFill>
                <a:srgbClr val="FFC000"/>
              </a:solidFill>
              <a:latin typeface="Times New Roman" pitchFamily="18" charset="0"/>
              <a:cs typeface="Times New Roman" pitchFamily="18" charset="0"/>
            </a:endParaRPr>
          </a:p>
          <a:p>
            <a:pPr algn="ctr"/>
            <a:endParaRPr lang="sr-Latn-RS" b="1" dirty="0" smtClean="0">
              <a:solidFill>
                <a:srgbClr val="FFC000"/>
              </a:solidFill>
              <a:latin typeface="Times New Roman" pitchFamily="18" charset="0"/>
              <a:cs typeface="Times New Roman" pitchFamily="18" charset="0"/>
            </a:endParaRPr>
          </a:p>
          <a:p>
            <a:pPr algn="ctr"/>
            <a:r>
              <a:rPr lang="en-US" sz="2800" b="1" dirty="0" smtClean="0">
                <a:solidFill>
                  <a:srgbClr val="FFC000"/>
                </a:solidFill>
                <a:latin typeface="Times New Roman" pitchFamily="18" charset="0"/>
                <a:cs typeface="Times New Roman" pitchFamily="18" charset="0"/>
              </a:rPr>
              <a:t>SUFFERING </a:t>
            </a:r>
            <a:r>
              <a:rPr lang="en-US" sz="2800" b="1" dirty="0">
                <a:solidFill>
                  <a:srgbClr val="FFC000"/>
                </a:solidFill>
                <a:latin typeface="Times New Roman" pitchFamily="18" charset="0"/>
                <a:cs typeface="Times New Roman" pitchFamily="18" charset="0"/>
              </a:rPr>
              <a:t>OF THE ROMA IN BELGRADE CONCENTRATION CAMPS AND </a:t>
            </a:r>
            <a:r>
              <a:rPr lang="en-US" sz="2800" b="1" dirty="0" smtClean="0">
                <a:solidFill>
                  <a:srgbClr val="FFC000"/>
                </a:solidFill>
                <a:latin typeface="Times New Roman" pitchFamily="18" charset="0"/>
                <a:cs typeface="Times New Roman" pitchFamily="18" charset="0"/>
              </a:rPr>
              <a:t>PRISONS</a:t>
            </a:r>
            <a:endParaRPr lang="sr-Latn-RS" sz="2800" b="1" dirty="0" smtClean="0">
              <a:solidFill>
                <a:srgbClr val="FFC000"/>
              </a:solidFill>
              <a:latin typeface="Times New Roman" pitchFamily="18" charset="0"/>
              <a:cs typeface="Times New Roman" pitchFamily="18" charset="0"/>
            </a:endParaRPr>
          </a:p>
          <a:p>
            <a:pPr algn="ctr"/>
            <a:endParaRPr lang="sr-Latn-RS" b="1" dirty="0" smtClean="0">
              <a:solidFill>
                <a:srgbClr val="FFC000"/>
              </a:solidFill>
              <a:latin typeface="Times New Roman" pitchFamily="18" charset="0"/>
              <a:cs typeface="Times New Roman" pitchFamily="18" charset="0"/>
            </a:endParaRPr>
          </a:p>
          <a:p>
            <a:pPr algn="ctr"/>
            <a:endParaRPr lang="sr-Latn-RS" b="1" dirty="0">
              <a:solidFill>
                <a:srgbClr val="FFC000"/>
              </a:solidFill>
              <a:latin typeface="Times New Roman" pitchFamily="18" charset="0"/>
              <a:cs typeface="Times New Roman" pitchFamily="18" charset="0"/>
            </a:endParaRPr>
          </a:p>
          <a:p>
            <a:pPr algn="ctr"/>
            <a:endParaRPr lang="sr-Latn-RS" b="1" dirty="0">
              <a:solidFill>
                <a:srgbClr val="FFC000"/>
              </a:solidFill>
              <a:latin typeface="Times New Roman" pitchFamily="18" charset="0"/>
              <a:cs typeface="Times New Roman" pitchFamily="18" charset="0"/>
            </a:endParaRPr>
          </a:p>
          <a:p>
            <a:pPr algn="ctr"/>
            <a:r>
              <a:rPr lang="sr-Latn-RS" b="1" dirty="0">
                <a:solidFill>
                  <a:srgbClr val="FFC000"/>
                </a:solidFill>
                <a:latin typeface="Times New Roman" pitchFamily="18" charset="0"/>
                <a:cs typeface="Times New Roman" pitchFamily="18" charset="0"/>
              </a:rPr>
              <a:t/>
            </a:r>
            <a:br>
              <a:rPr lang="sr-Latn-RS" b="1" dirty="0">
                <a:solidFill>
                  <a:srgbClr val="FFC000"/>
                </a:solidFill>
                <a:latin typeface="Times New Roman" pitchFamily="18" charset="0"/>
                <a:cs typeface="Times New Roman" pitchFamily="18" charset="0"/>
              </a:rPr>
            </a:br>
            <a:endParaRPr lang="sr-Latn-RS" sz="1600" b="1" dirty="0">
              <a:solidFill>
                <a:srgbClr val="FFC000"/>
              </a:solidFill>
              <a:latin typeface="Times New Roman" pitchFamily="18" charset="0"/>
              <a:cs typeface="Times New Roman" pitchFamily="18" charset="0"/>
            </a:endParaRPr>
          </a:p>
          <a:p>
            <a:pPr algn="ctr"/>
            <a:endParaRPr lang="sr-Latn-RS" sz="1600" b="1" dirty="0" smtClean="0">
              <a:solidFill>
                <a:srgbClr val="FFC000"/>
              </a:solidFill>
              <a:latin typeface="Times New Roman" pitchFamily="18" charset="0"/>
              <a:cs typeface="Times New Roman" pitchFamily="18" charset="0"/>
            </a:endParaRPr>
          </a:p>
          <a:p>
            <a:pPr algn="ctr"/>
            <a:endParaRPr lang="sr-Latn-RS" sz="1600" b="1" dirty="0" smtClean="0">
              <a:solidFill>
                <a:srgbClr val="FFC000"/>
              </a:solidFill>
              <a:latin typeface="Times New Roman" pitchFamily="18" charset="0"/>
              <a:cs typeface="Times New Roman" pitchFamily="18" charset="0"/>
            </a:endParaRPr>
          </a:p>
          <a:p>
            <a:pPr algn="ctr"/>
            <a:endParaRPr lang="sr-Latn-RS" sz="1600" b="1" dirty="0">
              <a:solidFill>
                <a:srgbClr val="FFC000"/>
              </a:solidFill>
              <a:latin typeface="Times New Roman" pitchFamily="18" charset="0"/>
              <a:cs typeface="Times New Roman" pitchFamily="18" charset="0"/>
            </a:endParaRPr>
          </a:p>
          <a:p>
            <a:pPr algn="ctr"/>
            <a:r>
              <a:rPr lang="sr-Latn-RS" sz="1600" b="1" dirty="0" smtClean="0">
                <a:solidFill>
                  <a:srgbClr val="FFC000"/>
                </a:solidFill>
                <a:latin typeface="Times New Roman" pitchFamily="18" charset="0"/>
                <a:cs typeface="Times New Roman" pitchFamily="18" charset="0"/>
              </a:rPr>
              <a:t>dr </a:t>
            </a:r>
            <a:r>
              <a:rPr lang="sr-Latn-RS" sz="1600" b="1" dirty="0">
                <a:solidFill>
                  <a:srgbClr val="FFC000"/>
                </a:solidFill>
                <a:latin typeface="Times New Roman" pitchFamily="18" charset="0"/>
                <a:cs typeface="Times New Roman" pitchFamily="18" charset="0"/>
              </a:rPr>
              <a:t>Dragoljub Acković</a:t>
            </a:r>
            <a:br>
              <a:rPr lang="sr-Latn-RS" sz="1600" b="1" dirty="0">
                <a:solidFill>
                  <a:srgbClr val="FFC000"/>
                </a:solidFill>
                <a:latin typeface="Times New Roman" pitchFamily="18" charset="0"/>
                <a:cs typeface="Times New Roman" pitchFamily="18" charset="0"/>
              </a:rPr>
            </a:br>
            <a:r>
              <a:rPr lang="sr-Latn-RS" sz="1600" b="1" dirty="0">
                <a:solidFill>
                  <a:srgbClr val="FFC000"/>
                </a:solidFill>
                <a:latin typeface="Times New Roman" pitchFamily="18" charset="0"/>
                <a:cs typeface="Times New Roman" pitchFamily="18" charset="0"/>
              </a:rPr>
              <a:t/>
            </a:r>
            <a:br>
              <a:rPr lang="sr-Latn-RS" sz="1600" b="1" dirty="0">
                <a:solidFill>
                  <a:srgbClr val="FFC000"/>
                </a:solidFill>
                <a:latin typeface="Times New Roman" pitchFamily="18" charset="0"/>
                <a:cs typeface="Times New Roman" pitchFamily="18" charset="0"/>
              </a:rPr>
            </a:br>
            <a:r>
              <a:rPr lang="sr-Latn-RS" sz="1600" b="1" dirty="0">
                <a:solidFill>
                  <a:srgbClr val="FFC000"/>
                </a:solidFill>
                <a:latin typeface="Times New Roman" pitchFamily="18" charset="0"/>
                <a:cs typeface="Times New Roman" pitchFamily="18" charset="0"/>
              </a:rPr>
              <a:t/>
            </a:r>
            <a:br>
              <a:rPr lang="sr-Latn-RS" sz="1600" b="1" dirty="0">
                <a:solidFill>
                  <a:srgbClr val="FFC000"/>
                </a:solidFill>
                <a:latin typeface="Times New Roman" pitchFamily="18" charset="0"/>
                <a:cs typeface="Times New Roman" pitchFamily="18" charset="0"/>
              </a:rPr>
            </a:br>
            <a:r>
              <a:rPr lang="sr-Latn-RS" sz="1600" b="1" dirty="0">
                <a:solidFill>
                  <a:srgbClr val="FFC000"/>
                </a:solidFill>
                <a:latin typeface="Times New Roman" pitchFamily="18" charset="0"/>
                <a:cs typeface="Times New Roman" pitchFamily="18" charset="0"/>
              </a:rPr>
              <a:t>Beograd, 2017.</a:t>
            </a:r>
            <a:endParaRPr lang="sr-Latn-RS" dirty="0">
              <a:solidFill>
                <a:srgbClr val="FFC000"/>
              </a:solidFill>
            </a:endParaRPr>
          </a:p>
        </p:txBody>
      </p:sp>
    </p:spTree>
    <p:extLst>
      <p:ext uri="{BB962C8B-B14F-4D97-AF65-F5344CB8AC3E}">
        <p14:creationId xmlns:p14="http://schemas.microsoft.com/office/powerpoint/2010/main" val="54029966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sr-Latn-RS"/>
          </a:p>
        </p:txBody>
      </p:sp>
      <p:sp>
        <p:nvSpPr>
          <p:cNvPr id="3" name="Content Placeholder 2"/>
          <p:cNvSpPr>
            <a:spLocks noGrp="1"/>
          </p:cNvSpPr>
          <p:nvPr>
            <p:ph sz="half" idx="1"/>
          </p:nvPr>
        </p:nvSpPr>
        <p:spPr>
          <a:xfrm>
            <a:off x="395536" y="260648"/>
            <a:ext cx="4752528" cy="6597352"/>
          </a:xfrm>
        </p:spPr>
        <p:txBody>
          <a:bodyPr>
            <a:noAutofit/>
          </a:bodyPr>
          <a:lstStyle/>
          <a:p>
            <a:pPr marL="0" indent="0" algn="just">
              <a:buNone/>
            </a:pPr>
            <a:r>
              <a:rPr lang="en-US" sz="1800" dirty="0" smtClean="0">
                <a:latin typeface="Times New Roman" pitchFamily="18" charset="0"/>
                <a:cs typeface="Times New Roman" pitchFamily="18" charset="0"/>
              </a:rPr>
              <a:t>Collaborationist </a:t>
            </a:r>
            <a:r>
              <a:rPr lang="en-US" sz="1800" dirty="0" err="1" smtClean="0">
                <a:latin typeface="Times New Roman" pitchFamily="18" charset="0"/>
                <a:cs typeface="Times New Roman" pitchFamily="18" charset="0"/>
              </a:rPr>
              <a:t>forecs</a:t>
            </a:r>
            <a:r>
              <a:rPr lang="en-US" sz="1800" dirty="0" smtClean="0">
                <a:latin typeface="Times New Roman" pitchFamily="18" charset="0"/>
                <a:cs typeface="Times New Roman" pitchFamily="18" charset="0"/>
              </a:rPr>
              <a:t> in the occupied territories, extended great </a:t>
            </a:r>
            <a:r>
              <a:rPr lang="en-US" sz="1800" dirty="0" err="1" smtClean="0">
                <a:latin typeface="Times New Roman" pitchFamily="18" charset="0"/>
                <a:cs typeface="Times New Roman" pitchFamily="18" charset="0"/>
              </a:rPr>
              <a:t>assistentance</a:t>
            </a:r>
            <a:r>
              <a:rPr lang="en-US" sz="1800" dirty="0" smtClean="0">
                <a:latin typeface="Times New Roman" pitchFamily="18" charset="0"/>
                <a:cs typeface="Times New Roman" pitchFamily="18" charset="0"/>
              </a:rPr>
              <a:t> in the implementing of this German Order, although it could be said with certainty that a number of the Roma for demagogue and utilitarian reasons thanks to those forces were saved from certain death. A little less during the first months of the occupation and a little more later, the quisling newspapers wrote about the arrests of this population. Under the title „Gypsies fight at the market in </a:t>
            </a:r>
            <a:r>
              <a:rPr lang="en-US" sz="1800" dirty="0" err="1" smtClean="0">
                <a:latin typeface="Times New Roman" pitchFamily="18" charset="0"/>
                <a:cs typeface="Times New Roman" pitchFamily="18" charset="0"/>
              </a:rPr>
              <a:t>Obrenovac</a:t>
            </a:r>
            <a:r>
              <a:rPr lang="en-US" sz="1800" dirty="0" smtClean="0">
                <a:latin typeface="Times New Roman" pitchFamily="18" charset="0"/>
                <a:cs typeface="Times New Roman" pitchFamily="18" charset="0"/>
              </a:rPr>
              <a:t>“, the newspaper Novo </a:t>
            </a:r>
            <a:r>
              <a:rPr lang="en-US" sz="1800" dirty="0" err="1" smtClean="0">
                <a:latin typeface="Times New Roman" pitchFamily="18" charset="0"/>
                <a:cs typeface="Times New Roman" pitchFamily="18" charset="0"/>
              </a:rPr>
              <a:t>Vreme</a:t>
            </a:r>
            <a:r>
              <a:rPr lang="en-US" sz="1800" dirty="0" smtClean="0">
                <a:latin typeface="Times New Roman" pitchFamily="18" charset="0"/>
                <a:cs typeface="Times New Roman" pitchFamily="18" charset="0"/>
              </a:rPr>
              <a:t>, on Thursday August 7, 1941 reported that two Roma were arrested for fighting at the market in </a:t>
            </a:r>
            <a:r>
              <a:rPr lang="en-US" sz="1800" dirty="0" err="1" smtClean="0">
                <a:latin typeface="Times New Roman" pitchFamily="18" charset="0"/>
                <a:cs typeface="Times New Roman" pitchFamily="18" charset="0"/>
              </a:rPr>
              <a:t>Obrenovac</a:t>
            </a:r>
            <a:r>
              <a:rPr lang="en-US" sz="1800" dirty="0" smtClean="0">
                <a:latin typeface="Times New Roman" pitchFamily="18" charset="0"/>
                <a:cs typeface="Times New Roman" pitchFamily="18" charset="0"/>
              </a:rPr>
              <a:t>. Those days the Ministry of social services and national health Commissioner, </a:t>
            </a:r>
            <a:r>
              <a:rPr lang="en-US" sz="1800" dirty="0" err="1" smtClean="0">
                <a:latin typeface="Times New Roman" pitchFamily="18" charset="0"/>
                <a:cs typeface="Times New Roman" pitchFamily="18" charset="0"/>
              </a:rPr>
              <a:t>Stevan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Ivanic</a:t>
            </a:r>
            <a:r>
              <a:rPr lang="en-US" sz="1800" dirty="0" smtClean="0">
                <a:latin typeface="Times New Roman" pitchFamily="18" charset="0"/>
                <a:cs typeface="Times New Roman" pitchFamily="18" charset="0"/>
              </a:rPr>
              <a:t> in a interview for The Novo </a:t>
            </a:r>
            <a:r>
              <a:rPr lang="en-US" sz="1800" dirty="0" err="1" smtClean="0">
                <a:latin typeface="Times New Roman" pitchFamily="18" charset="0"/>
                <a:cs typeface="Times New Roman" pitchFamily="18" charset="0"/>
              </a:rPr>
              <a:t>Vreme</a:t>
            </a:r>
            <a:r>
              <a:rPr lang="en-US" sz="1800" dirty="0" smtClean="0">
                <a:latin typeface="Times New Roman" pitchFamily="18" charset="0"/>
                <a:cs typeface="Times New Roman" pitchFamily="18" charset="0"/>
              </a:rPr>
              <a:t> newspaper implied: That preparations be made, for </a:t>
            </a:r>
            <a:r>
              <a:rPr lang="en-US" sz="1800" dirty="0" err="1" smtClean="0">
                <a:latin typeface="Times New Roman" pitchFamily="18" charset="0"/>
                <a:cs typeface="Times New Roman" pitchFamily="18" charset="0"/>
              </a:rPr>
              <a:t>estabilihing</a:t>
            </a:r>
            <a:r>
              <a:rPr lang="en-US" sz="1800" dirty="0" smtClean="0">
                <a:latin typeface="Times New Roman" pitchFamily="18" charset="0"/>
                <a:cs typeface="Times New Roman" pitchFamily="18" charset="0"/>
              </a:rPr>
              <a:t> a separate Institute for racial and biological research and the protection of our (referring to the Serb population) from all the bad influences of inheritance and irregular marriages</a:t>
            </a:r>
            <a:r>
              <a:rPr lang="sr-Latn-RS" sz="1800" dirty="0" smtClean="0">
                <a:latin typeface="Times New Roman" pitchFamily="18" charset="0"/>
                <a:cs typeface="Times New Roman" pitchFamily="18" charset="0"/>
              </a:rPr>
              <a:t> (</a:t>
            </a:r>
            <a:r>
              <a:rPr lang="pt-BR" sz="1800" dirty="0" smtClean="0">
                <a:latin typeface="Times New Roman" pitchFamily="18" charset="0"/>
                <a:cs typeface="Times New Roman" pitchFamily="18" charset="0"/>
              </a:rPr>
              <a:t>Novo Vreme, Aug 19, 1941, pg 3.</a:t>
            </a:r>
            <a:r>
              <a:rPr lang="sr-Latn-RS"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It is known </a:t>
            </a:r>
            <a:r>
              <a:rPr lang="en-US" sz="1800" dirty="0" err="1" smtClean="0">
                <a:latin typeface="Times New Roman" pitchFamily="18" charset="0"/>
                <a:cs typeface="Times New Roman" pitchFamily="18" charset="0"/>
              </a:rPr>
              <a:t>thoughout</a:t>
            </a:r>
            <a:r>
              <a:rPr lang="en-US" sz="1800" dirty="0" smtClean="0">
                <a:latin typeface="Times New Roman" pitchFamily="18" charset="0"/>
                <a:cs typeface="Times New Roman" pitchFamily="18" charset="0"/>
              </a:rPr>
              <a:t> the world for what purposes and how those Institutes </a:t>
            </a:r>
            <a:r>
              <a:rPr lang="en-US" sz="1800" dirty="0" err="1" smtClean="0">
                <a:latin typeface="Times New Roman" pitchFamily="18" charset="0"/>
                <a:cs typeface="Times New Roman" pitchFamily="18" charset="0"/>
              </a:rPr>
              <a:t>wre</a:t>
            </a:r>
            <a:r>
              <a:rPr lang="en-US" sz="1800" dirty="0" smtClean="0">
                <a:latin typeface="Times New Roman" pitchFamily="18" charset="0"/>
                <a:cs typeface="Times New Roman" pitchFamily="18" charset="0"/>
              </a:rPr>
              <a:t> used.</a:t>
            </a: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a:xfrm>
            <a:off x="5220072" y="6525346"/>
            <a:ext cx="3466728" cy="332654"/>
          </a:xfrm>
        </p:spPr>
        <p:txBody>
          <a:bodyPr>
            <a:normAutofit/>
          </a:bodyPr>
          <a:lstStyle/>
          <a:p>
            <a:pPr marL="0" indent="0">
              <a:buNone/>
            </a:pPr>
            <a:r>
              <a:rPr lang="en-US" sz="1400" i="1" dirty="0">
                <a:latin typeface="Times New Roman" pitchFamily="18" charset="0"/>
                <a:cs typeface="Times New Roman" pitchFamily="18" charset="0"/>
              </a:rPr>
              <a:t>The infamous tower in the </a:t>
            </a:r>
            <a:r>
              <a:rPr lang="en-US" sz="1400" i="1" dirty="0" err="1">
                <a:latin typeface="Times New Roman" pitchFamily="18" charset="0"/>
                <a:cs typeface="Times New Roman" pitchFamily="18" charset="0"/>
              </a:rPr>
              <a:t>Sajmište</a:t>
            </a:r>
            <a:r>
              <a:rPr lang="en-US" sz="1400" i="1" dirty="0">
                <a:latin typeface="Times New Roman" pitchFamily="18" charset="0"/>
                <a:cs typeface="Times New Roman" pitchFamily="18" charset="0"/>
              </a:rPr>
              <a:t> camp</a:t>
            </a:r>
            <a:endParaRPr lang="sr-Latn-RS" sz="1400" i="1" dirty="0">
              <a:latin typeface="Times New Roman" pitchFamily="18" charset="0"/>
              <a:cs typeface="Times New Roman" pitchFamily="18" charset="0"/>
            </a:endParaRPr>
          </a:p>
        </p:txBody>
      </p:sp>
      <p:pic>
        <p:nvPicPr>
          <p:cNvPr id="5122" name="Picture 2" descr="C:\Users\vesna.kastratovic\Downloads\PP Riga i Faks\1200px-Belgrade_Old_fairground_central_tower.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5220072" y="248475"/>
            <a:ext cx="3600400" cy="627687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026452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788024" y="6525344"/>
            <a:ext cx="3967728" cy="332656"/>
          </a:xfrm>
        </p:spPr>
        <p:txBody>
          <a:bodyPr>
            <a:normAutofit/>
          </a:bodyPr>
          <a:lstStyle/>
          <a:p>
            <a:r>
              <a:rPr lang="sr-Latn-RS" sz="1400" i="1"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A </a:t>
            </a:r>
            <a:r>
              <a:rPr lang="en-US" sz="1400" i="1" dirty="0">
                <a:latin typeface="Times New Roman" pitchFamily="18" charset="0"/>
                <a:cs typeface="Times New Roman" pitchFamily="18" charset="0"/>
              </a:rPr>
              <a:t>memorial for </a:t>
            </a:r>
            <a:r>
              <a:rPr lang="en-US" sz="1400" i="1" dirty="0" err="1">
                <a:latin typeface="Times New Roman" pitchFamily="18" charset="0"/>
                <a:cs typeface="Times New Roman" pitchFamily="18" charset="0"/>
              </a:rPr>
              <a:t>Dekic</a:t>
            </a:r>
            <a:r>
              <a:rPr lang="en-US" sz="1400" i="1" dirty="0">
                <a:latin typeface="Times New Roman" pitchFamily="18" charset="0"/>
                <a:cs typeface="Times New Roman" pitchFamily="18" charset="0"/>
              </a:rPr>
              <a:t> </a:t>
            </a:r>
            <a:r>
              <a:rPr lang="en-US" sz="1400" i="1" dirty="0" err="1">
                <a:latin typeface="Times New Roman" pitchFamily="18" charset="0"/>
                <a:cs typeface="Times New Roman" pitchFamily="18" charset="0"/>
              </a:rPr>
              <a:t>Cvetka</a:t>
            </a:r>
            <a:r>
              <a:rPr lang="en-US" sz="1400" i="1" dirty="0">
                <a:latin typeface="Times New Roman" pitchFamily="18" charset="0"/>
                <a:cs typeface="Times New Roman" pitchFamily="18" charset="0"/>
              </a:rPr>
              <a:t> from </a:t>
            </a:r>
            <a:r>
              <a:rPr lang="en-US" sz="1400" i="1" dirty="0" err="1">
                <a:latin typeface="Times New Roman" pitchFamily="18" charset="0"/>
                <a:cs typeface="Times New Roman" pitchFamily="18" charset="0"/>
              </a:rPr>
              <a:t>Mirijevo</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260648"/>
            <a:ext cx="4258816" cy="6597352"/>
          </a:xfrm>
        </p:spPr>
        <p:txBody>
          <a:bodyPr>
            <a:noAutofit/>
          </a:bodyPr>
          <a:lstStyle/>
          <a:p>
            <a:pPr marL="0" indent="0" algn="just">
              <a:buNone/>
            </a:pPr>
            <a:r>
              <a:rPr lang="en-US" sz="1800" dirty="0" smtClean="0">
                <a:latin typeface="Times New Roman" pitchFamily="18" charset="0"/>
                <a:cs typeface="Times New Roman" pitchFamily="18" charset="0"/>
              </a:rPr>
              <a:t>The Roma from Belgrade and its </a:t>
            </a:r>
            <a:r>
              <a:rPr lang="en-US" sz="1800" dirty="0" err="1" smtClean="0">
                <a:latin typeface="Times New Roman" pitchFamily="18" charset="0"/>
                <a:cs typeface="Times New Roman" pitchFamily="18" charset="0"/>
              </a:rPr>
              <a:t>vincinty</a:t>
            </a:r>
            <a:r>
              <a:rPr lang="en-US" sz="1800" dirty="0" smtClean="0">
                <a:latin typeface="Times New Roman" pitchFamily="18" charset="0"/>
                <a:cs typeface="Times New Roman" pitchFamily="18" charset="0"/>
              </a:rPr>
              <a:t> were most frequently taken to the death camp“ the </a:t>
            </a:r>
            <a:r>
              <a:rPr lang="en-US" sz="1800" dirty="0" err="1" smtClean="0">
                <a:latin typeface="Times New Roman" pitchFamily="18" charset="0"/>
                <a:cs typeface="Times New Roman" pitchFamily="18" charset="0"/>
              </a:rPr>
              <a:t>Banjinca</a:t>
            </a:r>
            <a:r>
              <a:rPr lang="en-US" sz="1800" dirty="0" smtClean="0">
                <a:latin typeface="Times New Roman" pitchFamily="18" charset="0"/>
                <a:cs typeface="Times New Roman" pitchFamily="18" charset="0"/>
              </a:rPr>
              <a:t> camp. The </a:t>
            </a:r>
            <a:r>
              <a:rPr lang="en-US" sz="1800" dirty="0" err="1" smtClean="0">
                <a:latin typeface="Times New Roman" pitchFamily="18" charset="0"/>
                <a:cs typeface="Times New Roman" pitchFamily="18" charset="0"/>
              </a:rPr>
              <a:t>exct</a:t>
            </a:r>
            <a:r>
              <a:rPr lang="en-US" sz="1800" dirty="0" smtClean="0">
                <a:latin typeface="Times New Roman" pitchFamily="18" charset="0"/>
                <a:cs typeface="Times New Roman" pitchFamily="18" charset="0"/>
              </a:rPr>
              <a:t> number of the Roma who passed through it will never be determined. Still, some information exists. Two </a:t>
            </a:r>
            <a:r>
              <a:rPr lang="en-US" sz="1800" dirty="0" err="1" smtClean="0">
                <a:latin typeface="Times New Roman" pitchFamily="18" charset="0"/>
                <a:cs typeface="Times New Roman" pitchFamily="18" charset="0"/>
              </a:rPr>
              <a:t>mounths</a:t>
            </a:r>
            <a:r>
              <a:rPr lang="en-US" sz="1800" dirty="0" smtClean="0">
                <a:latin typeface="Times New Roman" pitchFamily="18" charset="0"/>
                <a:cs typeface="Times New Roman" pitchFamily="18" charset="0"/>
              </a:rPr>
              <a:t> after its opening (opened July 5, 1941, with the first group of men brought in five days later, while the first group women was brought in July 16), September 13, 1941, the first group of </a:t>
            </a:r>
            <a:r>
              <a:rPr lang="en-US" sz="1800" dirty="0" err="1" smtClean="0">
                <a:latin typeface="Times New Roman" pitchFamily="18" charset="0"/>
                <a:cs typeface="Times New Roman" pitchFamily="18" charset="0"/>
              </a:rPr>
              <a:t>inmaters</a:t>
            </a:r>
            <a:r>
              <a:rPr lang="en-US" sz="1800" dirty="0" smtClean="0">
                <a:latin typeface="Times New Roman" pitchFamily="18" charset="0"/>
                <a:cs typeface="Times New Roman" pitchFamily="18" charset="0"/>
              </a:rPr>
              <a:t> was brought in for whom it is know </a:t>
            </a:r>
            <a:r>
              <a:rPr lang="en-US" sz="1800" dirty="0" err="1" smtClean="0">
                <a:latin typeface="Times New Roman" pitchFamily="18" charset="0"/>
                <a:cs typeface="Times New Roman" pitchFamily="18" charset="0"/>
              </a:rPr>
              <a:t>lfor</a:t>
            </a:r>
            <a:r>
              <a:rPr lang="en-US" sz="1800" dirty="0" smtClean="0">
                <a:latin typeface="Times New Roman" pitchFamily="18" charset="0"/>
                <a:cs typeface="Times New Roman" pitchFamily="18" charset="0"/>
              </a:rPr>
              <a:t> certain that they were Roma. The </a:t>
            </a:r>
            <a:r>
              <a:rPr lang="en-US" sz="1800" dirty="0" err="1" smtClean="0">
                <a:latin typeface="Times New Roman" pitchFamily="18" charset="0"/>
                <a:cs typeface="Times New Roman" pitchFamily="18" charset="0"/>
              </a:rPr>
              <a:t>Banjica</a:t>
            </a:r>
            <a:r>
              <a:rPr lang="en-US" sz="1800" dirty="0" smtClean="0">
                <a:latin typeface="Times New Roman" pitchFamily="18" charset="0"/>
                <a:cs typeface="Times New Roman" pitchFamily="18" charset="0"/>
              </a:rPr>
              <a:t> death camp inmate under </a:t>
            </a:r>
            <a:r>
              <a:rPr lang="en-US" sz="1800" dirty="0" err="1" smtClean="0">
                <a:latin typeface="Times New Roman" pitchFamily="18" charset="0"/>
                <a:cs typeface="Times New Roman" pitchFamily="18" charset="0"/>
              </a:rPr>
              <a:t>numer</a:t>
            </a:r>
            <a:r>
              <a:rPr lang="en-US" sz="1800" dirty="0" smtClean="0">
                <a:latin typeface="Times New Roman" pitchFamily="18" charset="0"/>
                <a:cs typeface="Times New Roman" pitchFamily="18" charset="0"/>
              </a:rPr>
              <a:t> two </a:t>
            </a:r>
            <a:r>
              <a:rPr lang="en-US" sz="1800" dirty="0" err="1" smtClean="0">
                <a:latin typeface="Times New Roman" pitchFamily="18" charset="0"/>
                <a:cs typeface="Times New Roman" pitchFamily="18" charset="0"/>
              </a:rPr>
              <a:t>houndred</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ninteen</a:t>
            </a:r>
            <a:r>
              <a:rPr lang="sr-Latn-RS" sz="1800" dirty="0" smtClean="0">
                <a:latin typeface="Times New Roman" pitchFamily="18" charset="0"/>
                <a:cs typeface="Times New Roman" pitchFamily="18" charset="0"/>
              </a:rPr>
              <a:t> (Belgrade city Administration, Banjinca Concentracion camp. Inmate personal infomation register for 1941 no. 1-1000. UGB INV no. 195/SP-4 Belgrade archives.)</a:t>
            </a:r>
            <a:r>
              <a:rPr lang="en-US" sz="1800" dirty="0" smtClean="0">
                <a:latin typeface="Times New Roman" pitchFamily="18" charset="0"/>
                <a:cs typeface="Times New Roman" pitchFamily="18" charset="0"/>
              </a:rPr>
              <a:t>,</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was </a:t>
            </a:r>
            <a:r>
              <a:rPr lang="en-US" sz="1800" dirty="0" err="1" smtClean="0">
                <a:latin typeface="Times New Roman" pitchFamily="18" charset="0"/>
                <a:cs typeface="Times New Roman" pitchFamily="18" charset="0"/>
              </a:rPr>
              <a:t>Živojin</a:t>
            </a:r>
            <a:r>
              <a:rPr lang="en-US" sz="1800" dirty="0" smtClean="0">
                <a:latin typeface="Times New Roman" pitchFamily="18" charset="0"/>
                <a:cs typeface="Times New Roman" pitchFamily="18" charset="0"/>
              </a:rPr>
              <a:t> T. </a:t>
            </a:r>
            <a:r>
              <a:rPr lang="en-US" sz="1800" dirty="0" err="1" smtClean="0">
                <a:latin typeface="Times New Roman" pitchFamily="18" charset="0"/>
                <a:cs typeface="Times New Roman" pitchFamily="18" charset="0"/>
              </a:rPr>
              <a:t>Marinković</a:t>
            </a:r>
            <a:r>
              <a:rPr lang="en-US" sz="1800" dirty="0" smtClean="0">
                <a:latin typeface="Times New Roman" pitchFamily="18" charset="0"/>
                <a:cs typeface="Times New Roman" pitchFamily="18" charset="0"/>
              </a:rPr>
              <a:t>, an </a:t>
            </a:r>
            <a:r>
              <a:rPr lang="en-US" sz="1800" dirty="0" err="1" smtClean="0">
                <a:latin typeface="Times New Roman" pitchFamily="18" charset="0"/>
                <a:cs typeface="Times New Roman" pitchFamily="18" charset="0"/>
              </a:rPr>
              <a:t>ordinariy</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woreker</a:t>
            </a:r>
            <a:r>
              <a:rPr lang="en-US" sz="1800" dirty="0" smtClean="0">
                <a:latin typeface="Times New Roman" pitchFamily="18" charset="0"/>
                <a:cs typeface="Times New Roman" pitchFamily="18" charset="0"/>
              </a:rPr>
              <a:t>, born in 1915 in the village of </a:t>
            </a:r>
            <a:r>
              <a:rPr lang="en-US" sz="1800" dirty="0" err="1" smtClean="0">
                <a:latin typeface="Times New Roman" pitchFamily="18" charset="0"/>
                <a:cs typeface="Times New Roman" pitchFamily="18" charset="0"/>
              </a:rPr>
              <a:t>Meljak</a:t>
            </a:r>
            <a:r>
              <a:rPr lang="en-US" sz="1800" dirty="0" smtClean="0">
                <a:latin typeface="Times New Roman" pitchFamily="18" charset="0"/>
                <a:cs typeface="Times New Roman" pitchFamily="18" charset="0"/>
              </a:rPr>
              <a:t> near Belgrade, to parents Trisha and </a:t>
            </a:r>
            <a:r>
              <a:rPr lang="en-US" sz="1800" dirty="0" err="1" smtClean="0">
                <a:latin typeface="Times New Roman" pitchFamily="18" charset="0"/>
                <a:cs typeface="Times New Roman" pitchFamily="18" charset="0"/>
              </a:rPr>
              <a:t>Mileva</a:t>
            </a:r>
            <a:r>
              <a:rPr lang="en-US" sz="1800" dirty="0" smtClean="0">
                <a:latin typeface="Times New Roman" pitchFamily="18" charset="0"/>
                <a:cs typeface="Times New Roman" pitchFamily="18" charset="0"/>
              </a:rPr>
              <a:t>, maiden name </a:t>
            </a:r>
            <a:r>
              <a:rPr lang="en-US" sz="1800" dirty="0" err="1" smtClean="0">
                <a:latin typeface="Times New Roman" pitchFamily="18" charset="0"/>
                <a:cs typeface="Times New Roman" pitchFamily="18" charset="0"/>
              </a:rPr>
              <a:t>Todorović</a:t>
            </a:r>
            <a:r>
              <a:rPr lang="en-US" sz="1800" dirty="0" smtClean="0">
                <a:latin typeface="Times New Roman" pitchFamily="18" charset="0"/>
                <a:cs typeface="Times New Roman" pitchFamily="18" charset="0"/>
              </a:rPr>
              <a:t>, spouse to </a:t>
            </a:r>
            <a:r>
              <a:rPr lang="en-US" sz="1800" dirty="0" err="1" smtClean="0">
                <a:latin typeface="Times New Roman" pitchFamily="18" charset="0"/>
                <a:cs typeface="Times New Roman" pitchFamily="18" charset="0"/>
              </a:rPr>
              <a:t>Danica</a:t>
            </a:r>
            <a:r>
              <a:rPr lang="en-US" sz="1800" dirty="0" smtClean="0">
                <a:latin typeface="Times New Roman" pitchFamily="18" charset="0"/>
                <a:cs typeface="Times New Roman" pitchFamily="18" charset="0"/>
              </a:rPr>
              <a:t>, father of two children </a:t>
            </a:r>
            <a:r>
              <a:rPr lang="en-US" sz="1800" dirty="0" err="1" smtClean="0">
                <a:latin typeface="Times New Roman" pitchFamily="18" charset="0"/>
                <a:cs typeface="Times New Roman" pitchFamily="18" charset="0"/>
              </a:rPr>
              <a:t>Sveta</a:t>
            </a:r>
            <a:r>
              <a:rPr lang="en-US" sz="1800" dirty="0" smtClean="0">
                <a:latin typeface="Times New Roman" pitchFamily="18" charset="0"/>
                <a:cs typeface="Times New Roman" pitchFamily="18" charset="0"/>
              </a:rPr>
              <a:t> and Sava (</a:t>
            </a:r>
            <a:r>
              <a:rPr lang="en-US" sz="1800" dirty="0" err="1" smtClean="0">
                <a:latin typeface="Times New Roman" pitchFamily="18" charset="0"/>
                <a:cs typeface="Times New Roman" pitchFamily="18" charset="0"/>
              </a:rPr>
              <a:t>Gypses</a:t>
            </a:r>
            <a:r>
              <a:rPr lang="en-US" sz="1800" dirty="0" smtClean="0">
                <a:latin typeface="Times New Roman" pitchFamily="18" charset="0"/>
                <a:cs typeface="Times New Roman" pitchFamily="18" charset="0"/>
              </a:rPr>
              <a:t>). </a:t>
            </a:r>
          </a:p>
          <a:p>
            <a:pPr marL="0" indent="0">
              <a:buNone/>
            </a:pPr>
            <a:endParaRPr lang="sr-Latn-RS" sz="1700" dirty="0">
              <a:latin typeface="Times New Roman" pitchFamily="18" charset="0"/>
              <a:cs typeface="Times New Roman" pitchFamily="18" charset="0"/>
            </a:endParaRPr>
          </a:p>
        </p:txBody>
      </p:sp>
      <p:sp>
        <p:nvSpPr>
          <p:cNvPr id="4" name="Content Placeholder 3"/>
          <p:cNvSpPr>
            <a:spLocks noGrp="1"/>
          </p:cNvSpPr>
          <p:nvPr>
            <p:ph sz="half" idx="2"/>
          </p:nvPr>
        </p:nvSpPr>
        <p:spPr>
          <a:xfrm>
            <a:off x="5004048" y="1600200"/>
            <a:ext cx="3682752" cy="4525963"/>
          </a:xfrm>
        </p:spPr>
        <p:txBody>
          <a:bodyPr>
            <a:normAutofit/>
          </a:bodyPr>
          <a:lstStyle/>
          <a:p>
            <a:endParaRPr lang="sr-Latn-RS" dirty="0"/>
          </a:p>
        </p:txBody>
      </p:sp>
      <p:pic>
        <p:nvPicPr>
          <p:cNvPr id="4098" name="Picture 2" descr="C:\Users\vesna.kastratovic\Downloads\PP Riga i Faks\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88024" y="260648"/>
            <a:ext cx="3967728"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1639398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995936" y="6530702"/>
            <a:ext cx="4690863" cy="287519"/>
          </a:xfrm>
        </p:spPr>
        <p:txBody>
          <a:bodyPr>
            <a:noAutofit/>
          </a:bodyPr>
          <a:lstStyle/>
          <a:p>
            <a:pPr algn="l"/>
            <a:r>
              <a:rPr lang="sr-Latn-RS" sz="1300" i="1" dirty="0" smtClean="0">
                <a:latin typeface="Times New Roman" pitchFamily="18" charset="0"/>
                <a:cs typeface="Times New Roman" pitchFamily="18" charset="0"/>
              </a:rPr>
              <a:t>     Camp </a:t>
            </a:r>
            <a:r>
              <a:rPr lang="sr-Latn-RS" sz="1300" i="1" dirty="0">
                <a:latin typeface="Times New Roman" pitchFamily="18" charset="0"/>
                <a:cs typeface="Times New Roman" pitchFamily="18" charset="0"/>
              </a:rPr>
              <a:t>at Sajmište</a:t>
            </a:r>
            <a:endParaRPr lang="sr-Latn-RS" sz="13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260648"/>
            <a:ext cx="3538736" cy="6597352"/>
          </a:xfrm>
        </p:spPr>
        <p:txBody>
          <a:bodyPr>
            <a:normAutofit fontScale="92500" lnSpcReduction="20000"/>
          </a:bodyPr>
          <a:lstStyle/>
          <a:p>
            <a:pPr marL="0" indent="0" algn="just">
              <a:buNone/>
            </a:pPr>
            <a:r>
              <a:rPr lang="sr-Latn-RS" sz="1900" dirty="0" smtClean="0">
                <a:latin typeface="Times New Roman" pitchFamily="18" charset="0"/>
                <a:cs typeface="Times New Roman" pitchFamily="18" charset="0"/>
              </a:rPr>
              <a:t>He came to the camp 13.9.1941. He was brought in from Umka. He was executed in Belgrade September 16,1941. Along with him on September 13 the folowing were also brought in: Živojin M. Marinković(220), Mladen M. Marinković (221), Dimitrije M. Marinković (222), Spasoje Marinković (223), Živojin Marinković (224), Dušan Mirković (225), Milan Mirković (226), Milan Stanković (227), Dušan Stanković (228), Miladin Stanković (229), Cvetko Stanković (230), Borivoje Stanković (231), Milan Radosavljević (232), and Stanoje Todorović (233)(</a:t>
            </a:r>
            <a:r>
              <a:rPr lang="en-US" sz="1900" dirty="0" smtClean="0">
                <a:latin typeface="Times New Roman" pitchFamily="18" charset="0"/>
                <a:cs typeface="Times New Roman" pitchFamily="18" charset="0"/>
              </a:rPr>
              <a:t>The numbers beside the names are those under which the persons were listed in The mentioned </a:t>
            </a:r>
            <a:r>
              <a:rPr lang="en-US" sz="1900" dirty="0" err="1" smtClean="0">
                <a:latin typeface="Times New Roman" pitchFamily="18" charset="0"/>
                <a:cs typeface="Times New Roman" pitchFamily="18" charset="0"/>
              </a:rPr>
              <a:t>persnal</a:t>
            </a:r>
            <a:r>
              <a:rPr lang="en-US" sz="1900" dirty="0" smtClean="0">
                <a:latin typeface="Times New Roman" pitchFamily="18" charset="0"/>
                <a:cs typeface="Times New Roman" pitchFamily="18" charset="0"/>
              </a:rPr>
              <a:t> information register.</a:t>
            </a:r>
            <a:r>
              <a:rPr lang="sr-Latn-RS" sz="1900" dirty="0" smtClean="0">
                <a:latin typeface="Times New Roman" pitchFamily="18" charset="0"/>
                <a:cs typeface="Times New Roman" pitchFamily="18" charset="0"/>
              </a:rPr>
              <a:t>). </a:t>
            </a:r>
          </a:p>
          <a:p>
            <a:pPr marL="0" indent="0" algn="just">
              <a:buNone/>
            </a:pPr>
            <a:r>
              <a:rPr lang="sr-Latn-RS" sz="1900" dirty="0" smtClean="0">
                <a:latin typeface="Times New Roman" pitchFamily="18" charset="0"/>
                <a:cs typeface="Times New Roman" pitchFamily="18" charset="0"/>
              </a:rPr>
              <a:t>This group of Roma was executed at the same time as the abovementioned, on September 16, 1941. They were all from the village Umka near Belgrade. According to the last names there were many close relatives among them. </a:t>
            </a:r>
          </a:p>
          <a:p>
            <a:pPr marL="0" indent="0">
              <a:buNone/>
            </a:pP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a:xfrm>
            <a:off x="3995936" y="3083430"/>
            <a:ext cx="4686672" cy="3129211"/>
          </a:xfrm>
        </p:spPr>
        <p:txBody>
          <a:bodyPr>
            <a:normAutofit fontScale="92500" lnSpcReduction="20000"/>
          </a:bodyPr>
          <a:lstStyle/>
          <a:p>
            <a:pPr marL="0" indent="0">
              <a:buNone/>
            </a:pPr>
            <a:r>
              <a:rPr lang="sr-Latn-RS" sz="1400" i="1" dirty="0" smtClean="0">
                <a:latin typeface="Times New Roman" pitchFamily="18" charset="0"/>
                <a:cs typeface="Times New Roman" pitchFamily="18" charset="0"/>
              </a:rPr>
              <a:t>     Camp </a:t>
            </a:r>
            <a:r>
              <a:rPr lang="sr-Latn-RS" sz="1400" i="1" dirty="0">
                <a:latin typeface="Times New Roman" pitchFamily="18" charset="0"/>
                <a:cs typeface="Times New Roman" pitchFamily="18" charset="0"/>
              </a:rPr>
              <a:t>at </a:t>
            </a:r>
            <a:r>
              <a:rPr lang="sr-Latn-RS" sz="1400" i="1" dirty="0" smtClean="0">
                <a:latin typeface="Times New Roman" pitchFamily="18" charset="0"/>
                <a:cs typeface="Times New Roman" pitchFamily="18" charset="0"/>
              </a:rPr>
              <a:t>Banjica</a:t>
            </a:r>
            <a:endParaRPr lang="sr-Latn-RS" sz="1400" i="1" dirty="0">
              <a:latin typeface="Times New Roman" pitchFamily="18" charset="0"/>
              <a:cs typeface="Times New Roman" pitchFamily="18" charset="0"/>
            </a:endParaRPr>
          </a:p>
        </p:txBody>
      </p:sp>
      <p:pic>
        <p:nvPicPr>
          <p:cNvPr id="4099" name="Picture 3" descr="C:\Users\vesna.kastratovic\Downloads\PP Riga i Faks\9.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211959" y="205102"/>
            <a:ext cx="4767239" cy="2880320"/>
          </a:xfrm>
          <a:prstGeom prst="rect">
            <a:avLst/>
          </a:prstGeom>
          <a:noFill/>
          <a:extLst>
            <a:ext uri="{909E8E84-426E-40DD-AFC4-6F175D3DCCD1}">
              <a14:hiddenFill xmlns:a14="http://schemas.microsoft.com/office/drawing/2010/main">
                <a:solidFill>
                  <a:srgbClr val="FFFFFF"/>
                </a:solidFill>
              </a14:hiddenFill>
            </a:ext>
          </a:extLst>
        </p:spPr>
      </p:pic>
      <p:pic>
        <p:nvPicPr>
          <p:cNvPr id="18434" name="Picture 2" descr="C:\Users\vesna.kastratovic\Downloads\PP Riga i Faks\Staro-sajmiste.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11960" y="3356992"/>
            <a:ext cx="4767239" cy="317371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8860133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139952" y="6597352"/>
            <a:ext cx="4546848" cy="260648"/>
          </a:xfrm>
        </p:spPr>
        <p:txBody>
          <a:bodyPr>
            <a:noAutofit/>
          </a:bodyPr>
          <a:lstStyle/>
          <a:p>
            <a:pPr algn="l"/>
            <a:r>
              <a:rPr lang="sr-Latn-RS" sz="1300" i="1" dirty="0">
                <a:latin typeface="Times New Roman" pitchFamily="18" charset="0"/>
                <a:cs typeface="Times New Roman" pitchFamily="18" charset="0"/>
              </a:rPr>
              <a:t>Books of Banjički detainees</a:t>
            </a:r>
            <a:endParaRPr lang="sr-Latn-RS" sz="13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67544" y="188640"/>
            <a:ext cx="3600400" cy="6669360"/>
          </a:xfrm>
        </p:spPr>
        <p:txBody>
          <a:bodyPr>
            <a:normAutofit lnSpcReduction="10000"/>
          </a:bodyPr>
          <a:lstStyle/>
          <a:p>
            <a:pPr marL="0" indent="0" algn="just">
              <a:buNone/>
            </a:pPr>
            <a:r>
              <a:rPr lang="sr-Latn-RS" sz="1800" dirty="0" smtClean="0">
                <a:latin typeface="Times New Roman" pitchFamily="18" charset="0"/>
                <a:cs typeface="Times New Roman" pitchFamily="18" charset="0"/>
              </a:rPr>
              <a:t>On October 11, 1941 on behalf of the Belgrade administration a group of Roma from Sremčica were arrested and brought to the Banjica camp (that is te second group of inmates for whom it known with certainty that they were Roma). This group included: Nikola Marinković (829), Milorad Marinković (830), Dragomir Marinković (831), Vitomir </a:t>
            </a:r>
            <a:endParaRPr lang="sr-Latn-RS" sz="1800" dirty="0" smtClean="0">
              <a:latin typeface="Times New Roman" pitchFamily="18" charset="0"/>
              <a:cs typeface="Times New Roman" pitchFamily="18" charset="0"/>
            </a:endParaRPr>
          </a:p>
          <a:p>
            <a:pPr marL="0" indent="0">
              <a:buNone/>
            </a:pPr>
            <a:r>
              <a:rPr lang="sr-Latn-RS" sz="1800" dirty="0" smtClean="0">
                <a:latin typeface="Times New Roman" pitchFamily="18" charset="0"/>
                <a:cs typeface="Times New Roman" pitchFamily="18" charset="0"/>
              </a:rPr>
              <a:t>Marinković (832), Milan </a:t>
            </a:r>
            <a:r>
              <a:rPr lang="sr-Latn-RS" sz="1800" dirty="0" smtClean="0">
                <a:latin typeface="Times New Roman" pitchFamily="18" charset="0"/>
                <a:cs typeface="Times New Roman" pitchFamily="18" charset="0"/>
              </a:rPr>
              <a:t>Radosavljević (833), Živojin Marinković (834), Jovan Radosavljević (835), Zlatomir Radosavljević (836), Dragomir Marinković (837), Markko Mitrović (838), Jovan Marinković (839), Miloje Mitrović (841), Sava Jovanović (842), Aleksandar Radosavljević (843)(</a:t>
            </a:r>
            <a:r>
              <a:rPr lang="en-US" sz="1800" dirty="0" smtClean="0">
                <a:latin typeface="Times New Roman" pitchFamily="18" charset="0"/>
                <a:cs typeface="Times New Roman" pitchFamily="18" charset="0"/>
              </a:rPr>
              <a:t>The numbers beside the names are those under which the inmates were listed in The mentioned personal </a:t>
            </a:r>
            <a:r>
              <a:rPr lang="en-US" sz="1800" dirty="0" err="1" smtClean="0">
                <a:latin typeface="Times New Roman" pitchFamily="18" charset="0"/>
                <a:cs typeface="Times New Roman" pitchFamily="18" charset="0"/>
              </a:rPr>
              <a:t>infomation</a:t>
            </a:r>
            <a:r>
              <a:rPr lang="en-US" sz="1800" dirty="0" smtClean="0">
                <a:latin typeface="Times New Roman" pitchFamily="18" charset="0"/>
                <a:cs typeface="Times New Roman" pitchFamily="18" charset="0"/>
              </a:rPr>
              <a:t> register of the </a:t>
            </a:r>
            <a:r>
              <a:rPr lang="en-US" sz="1800" dirty="0" err="1" smtClean="0">
                <a:latin typeface="Times New Roman" pitchFamily="18" charset="0"/>
                <a:cs typeface="Times New Roman" pitchFamily="18" charset="0"/>
              </a:rPr>
              <a:t>Banjica</a:t>
            </a:r>
            <a:r>
              <a:rPr lang="en-US" sz="1800" dirty="0" smtClean="0">
                <a:latin typeface="Times New Roman" pitchFamily="18" charset="0"/>
                <a:cs typeface="Times New Roman" pitchFamily="18" charset="0"/>
              </a:rPr>
              <a:t> camp, UGB. INV no 195/SP-4 Belgrade archives.</a:t>
            </a:r>
            <a:r>
              <a:rPr lang="sr-Latn-RS" sz="1800" dirty="0" smtClean="0">
                <a:latin typeface="Times New Roman" pitchFamily="18" charset="0"/>
                <a:cs typeface="Times New Roman" pitchFamily="18" charset="0"/>
              </a:rPr>
              <a:t>). </a:t>
            </a: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p:txBody>
          <a:bodyPr>
            <a:normAutofit lnSpcReduction="10000"/>
          </a:bodyPr>
          <a:lstStyle/>
          <a:p>
            <a:endParaRPr lang="sr-Latn-RS" dirty="0"/>
          </a:p>
        </p:txBody>
      </p:sp>
      <p:pic>
        <p:nvPicPr>
          <p:cNvPr id="1026" name="Picture 2" descr="C:\Users\vesna.kastratovic\Downloads\PP Riga i Faks\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139952" y="188640"/>
            <a:ext cx="4737637"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vesna.kastratovic\Downloads\PP Riga i Faks\8.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139952" y="3429000"/>
            <a:ext cx="4737635"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9531274"/>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355976" y="6381328"/>
            <a:ext cx="4330824" cy="360040"/>
          </a:xfrm>
        </p:spPr>
        <p:txBody>
          <a:bodyPr>
            <a:normAutofit/>
          </a:bodyPr>
          <a:lstStyle/>
          <a:p>
            <a:pPr algn="l"/>
            <a:r>
              <a:rPr lang="en-US" sz="1300" i="1" dirty="0">
                <a:latin typeface="Times New Roman" pitchFamily="18" charset="0"/>
                <a:cs typeface="Times New Roman" pitchFamily="18" charset="0"/>
              </a:rPr>
              <a:t>Letter from Belgrade Roma to the city administration manager</a:t>
            </a:r>
            <a:endParaRPr lang="sr-Latn-RS" sz="13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539552" y="332656"/>
            <a:ext cx="3672408" cy="6408712"/>
          </a:xfrm>
        </p:spPr>
        <p:txBody>
          <a:bodyPr>
            <a:normAutofit/>
          </a:bodyPr>
          <a:lstStyle/>
          <a:p>
            <a:pPr marL="0" indent="0" algn="just">
              <a:buNone/>
            </a:pPr>
            <a:r>
              <a:rPr lang="en-US" sz="1800" dirty="0" smtClean="0">
                <a:latin typeface="Times New Roman" pitchFamily="18" charset="0"/>
                <a:cs typeface="Times New Roman" pitchFamily="18" charset="0"/>
              </a:rPr>
              <a:t>This group of Roma from </a:t>
            </a:r>
            <a:r>
              <a:rPr lang="en-US" sz="1800" dirty="0" err="1" smtClean="0">
                <a:latin typeface="Times New Roman" pitchFamily="18" charset="0"/>
                <a:cs typeface="Times New Roman" pitchFamily="18" charset="0"/>
              </a:rPr>
              <a:t>Sremičica</a:t>
            </a:r>
            <a:r>
              <a:rPr lang="en-US" sz="1800" dirty="0" smtClean="0">
                <a:latin typeface="Times New Roman" pitchFamily="18" charset="0"/>
                <a:cs typeface="Times New Roman" pitchFamily="18" charset="0"/>
              </a:rPr>
              <a:t> which was brought to the </a:t>
            </a:r>
            <a:r>
              <a:rPr lang="en-US" sz="1800" dirty="0" err="1" smtClean="0">
                <a:latin typeface="Times New Roman" pitchFamily="18" charset="0"/>
                <a:cs typeface="Times New Roman" pitchFamily="18" charset="0"/>
              </a:rPr>
              <a:t>Banjica</a:t>
            </a:r>
            <a:r>
              <a:rPr lang="en-US" sz="1800" dirty="0" smtClean="0">
                <a:latin typeface="Times New Roman" pitchFamily="18" charset="0"/>
                <a:cs typeface="Times New Roman" pitchFamily="18" charset="0"/>
              </a:rPr>
              <a:t> camp on October 11, 1941 was executed on October 17,  1941. The </a:t>
            </a:r>
            <a:r>
              <a:rPr lang="en-US" sz="1800" dirty="0" err="1" smtClean="0">
                <a:latin typeface="Times New Roman" pitchFamily="18" charset="0"/>
                <a:cs typeface="Times New Roman" pitchFamily="18" charset="0"/>
              </a:rPr>
              <a:t>thgird</a:t>
            </a:r>
            <a:r>
              <a:rPr lang="en-US" sz="1800" dirty="0" smtClean="0">
                <a:latin typeface="Times New Roman" pitchFamily="18" charset="0"/>
                <a:cs typeface="Times New Roman" pitchFamily="18" charset="0"/>
              </a:rPr>
              <a:t> group of Roma from </a:t>
            </a:r>
            <a:r>
              <a:rPr lang="en-US" sz="1800" dirty="0" err="1" smtClean="0">
                <a:latin typeface="Times New Roman" pitchFamily="18" charset="0"/>
                <a:cs typeface="Times New Roman" pitchFamily="18" charset="0"/>
              </a:rPr>
              <a:t>Sremčica</a:t>
            </a:r>
            <a:r>
              <a:rPr lang="en-US" sz="1800" dirty="0" smtClean="0">
                <a:latin typeface="Times New Roman" pitchFamily="18" charset="0"/>
                <a:cs typeface="Times New Roman" pitchFamily="18" charset="0"/>
              </a:rPr>
              <a:t>, was brought in October 16. A number of the members of that </a:t>
            </a:r>
            <a:r>
              <a:rPr lang="en-US" sz="1800" dirty="0" err="1" smtClean="0">
                <a:latin typeface="Times New Roman" pitchFamily="18" charset="0"/>
                <a:cs typeface="Times New Roman" pitchFamily="18" charset="0"/>
              </a:rPr>
              <a:t>gruop</a:t>
            </a:r>
            <a:r>
              <a:rPr lang="en-US" sz="1800" dirty="0" smtClean="0">
                <a:latin typeface="Times New Roman" pitchFamily="18" charset="0"/>
                <a:cs typeface="Times New Roman" pitchFamily="18" charset="0"/>
              </a:rPr>
              <a:t> were executed on October 24, while some of them </a:t>
            </a:r>
            <a:r>
              <a:rPr lang="en-US" sz="1800" dirty="0" err="1" smtClean="0">
                <a:latin typeface="Times New Roman" pitchFamily="18" charset="0"/>
                <a:cs typeface="Times New Roman" pitchFamily="18" charset="0"/>
              </a:rPr>
              <a:t>wre</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relesed</a:t>
            </a:r>
            <a:r>
              <a:rPr lang="en-US" sz="1800" dirty="0" smtClean="0">
                <a:latin typeface="Times New Roman" pitchFamily="18" charset="0"/>
                <a:cs typeface="Times New Roman" pitchFamily="18" charset="0"/>
              </a:rPr>
              <a:t> the same day they were brought in. The </a:t>
            </a:r>
            <a:r>
              <a:rPr lang="en-US" sz="1800" dirty="0" err="1" smtClean="0">
                <a:latin typeface="Times New Roman" pitchFamily="18" charset="0"/>
                <a:cs typeface="Times New Roman" pitchFamily="18" charset="0"/>
              </a:rPr>
              <a:t>folowing</a:t>
            </a:r>
            <a:r>
              <a:rPr lang="en-US" sz="1800" dirty="0" smtClean="0">
                <a:latin typeface="Times New Roman" pitchFamily="18" charset="0"/>
                <a:cs typeface="Times New Roman" pitchFamily="18" charset="0"/>
              </a:rPr>
              <a:t> group of Roma which was brought to the </a:t>
            </a:r>
            <a:r>
              <a:rPr lang="en-US" sz="1800" dirty="0" err="1" smtClean="0">
                <a:latin typeface="Times New Roman" pitchFamily="18" charset="0"/>
                <a:cs typeface="Times New Roman" pitchFamily="18" charset="0"/>
              </a:rPr>
              <a:t>Banjica</a:t>
            </a:r>
            <a:r>
              <a:rPr lang="en-US" sz="1800" dirty="0" smtClean="0">
                <a:latin typeface="Times New Roman" pitchFamily="18" charset="0"/>
                <a:cs typeface="Times New Roman" pitchFamily="18" charset="0"/>
              </a:rPr>
              <a:t> camp came from a little village </a:t>
            </a:r>
            <a:r>
              <a:rPr lang="en-US" sz="1800" dirty="0" err="1" smtClean="0">
                <a:latin typeface="Times New Roman" pitchFamily="18" charset="0"/>
                <a:cs typeface="Times New Roman" pitchFamily="18" charset="0"/>
              </a:rPr>
              <a:t>Vojska</a:t>
            </a:r>
            <a:r>
              <a:rPr lang="en-US" sz="1800" dirty="0" smtClean="0">
                <a:latin typeface="Times New Roman" pitchFamily="18" charset="0"/>
                <a:cs typeface="Times New Roman" pitchFamily="18" charset="0"/>
              </a:rPr>
              <a:t> near Belgrade. That group was brought in on October 18, 1941 and they spent about a month at the </a:t>
            </a:r>
            <a:r>
              <a:rPr lang="en-US" sz="1800" dirty="0" err="1" smtClean="0">
                <a:latin typeface="Times New Roman" pitchFamily="18" charset="0"/>
                <a:cs typeface="Times New Roman" pitchFamily="18" charset="0"/>
              </a:rPr>
              <a:t>Banjica</a:t>
            </a:r>
            <a:r>
              <a:rPr lang="en-US" sz="1800" dirty="0" smtClean="0">
                <a:latin typeface="Times New Roman" pitchFamily="18" charset="0"/>
                <a:cs typeface="Times New Roman" pitchFamily="18" charset="0"/>
              </a:rPr>
              <a:t> camp. No one from this group was executed, instead they were released on October 26, 1941 (or those days). According to our </a:t>
            </a:r>
            <a:r>
              <a:rPr lang="en-US" sz="1800" dirty="0" err="1" smtClean="0">
                <a:latin typeface="Times New Roman" pitchFamily="18" charset="0"/>
                <a:cs typeface="Times New Roman" pitchFamily="18" charset="0"/>
              </a:rPr>
              <a:t>presumpions</a:t>
            </a:r>
            <a:r>
              <a:rPr lang="en-US" sz="1800" dirty="0" smtClean="0">
                <a:latin typeface="Times New Roman" pitchFamily="18" charset="0"/>
                <a:cs typeface="Times New Roman" pitchFamily="18" charset="0"/>
              </a:rPr>
              <a:t> they were not executed because they spoke Romanian, and presented themselves as being Romanian, thus saving </a:t>
            </a:r>
            <a:r>
              <a:rPr lang="en-US" sz="1800" dirty="0" err="1" smtClean="0">
                <a:latin typeface="Times New Roman" pitchFamily="18" charset="0"/>
                <a:cs typeface="Times New Roman" pitchFamily="18" charset="0"/>
              </a:rPr>
              <a:t>theri</a:t>
            </a:r>
            <a:r>
              <a:rPr lang="en-US" sz="1800" dirty="0" smtClean="0">
                <a:latin typeface="Times New Roman" pitchFamily="18" charset="0"/>
                <a:cs typeface="Times New Roman" pitchFamily="18" charset="0"/>
              </a:rPr>
              <a:t> lives. </a:t>
            </a: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p:txBody>
          <a:bodyPr>
            <a:normAutofit/>
          </a:bodyPr>
          <a:lstStyle/>
          <a:p>
            <a:endParaRPr lang="sr-Latn-RS" dirty="0"/>
          </a:p>
        </p:txBody>
      </p:sp>
      <p:pic>
        <p:nvPicPr>
          <p:cNvPr id="16386" name="Picture 2" descr="C:\Users\vesna.kastratovic\Downloads\PP Riga i Faks\a.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55976" y="317701"/>
            <a:ext cx="4411980" cy="61356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374561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499992" y="3121982"/>
            <a:ext cx="4186808" cy="360040"/>
          </a:xfrm>
        </p:spPr>
        <p:txBody>
          <a:bodyPr>
            <a:normAutofit/>
          </a:bodyPr>
          <a:lstStyle/>
          <a:p>
            <a:pPr algn="l"/>
            <a:r>
              <a:rPr lang="sr-Latn-RS" sz="1300" i="1" dirty="0" smtClean="0">
                <a:latin typeface="Times New Roman" pitchFamily="18" charset="0"/>
                <a:cs typeface="Times New Roman" pitchFamily="18" charset="0"/>
              </a:rPr>
              <a:t>Camp </a:t>
            </a:r>
            <a:r>
              <a:rPr lang="sr-Latn-RS" sz="1300" i="1" dirty="0">
                <a:latin typeface="Times New Roman" pitchFamily="18" charset="0"/>
                <a:cs typeface="Times New Roman" pitchFamily="18" charset="0"/>
              </a:rPr>
              <a:t>Topovske </a:t>
            </a:r>
            <a:r>
              <a:rPr lang="sr-Latn-RS" sz="1300" i="1" dirty="0" smtClean="0">
                <a:latin typeface="Times New Roman" pitchFamily="18" charset="0"/>
                <a:cs typeface="Times New Roman" pitchFamily="18" charset="0"/>
              </a:rPr>
              <a:t>shed</a:t>
            </a:r>
            <a:endParaRPr lang="sr-Latn-RS" sz="13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395536" y="249772"/>
            <a:ext cx="3970784" cy="6336704"/>
          </a:xfrm>
        </p:spPr>
        <p:txBody>
          <a:bodyPr>
            <a:normAutofit lnSpcReduction="10000"/>
          </a:bodyPr>
          <a:lstStyle/>
          <a:p>
            <a:pPr marL="0" indent="0" algn="just">
              <a:buNone/>
            </a:pPr>
            <a:r>
              <a:rPr lang="en-US" sz="1800" dirty="0" smtClean="0">
                <a:latin typeface="Times New Roman" pitchFamily="18" charset="0"/>
                <a:cs typeface="Times New Roman" pitchFamily="18" charset="0"/>
              </a:rPr>
              <a:t>1.As far as the Roma in Belgrade who speak Romanian are concerned, it must be said that during the war they pretended to be Romanian and not Roma, which they do even to day, so that they would be spared the wrath of the occupier. </a:t>
            </a:r>
            <a:r>
              <a:rPr lang="en-US" sz="1800" dirty="0" err="1" smtClean="0">
                <a:latin typeface="Times New Roman" pitchFamily="18" charset="0"/>
                <a:cs typeface="Times New Roman" pitchFamily="18" charset="0"/>
              </a:rPr>
              <a:t>Accoring</a:t>
            </a:r>
            <a:r>
              <a:rPr lang="en-US" sz="1800" dirty="0" smtClean="0">
                <a:latin typeface="Times New Roman" pitchFamily="18" charset="0"/>
                <a:cs typeface="Times New Roman" pitchFamily="18" charset="0"/>
              </a:rPr>
              <a:t> to Sava </a:t>
            </a:r>
            <a:r>
              <a:rPr lang="en-US" sz="1800" dirty="0" err="1" smtClean="0">
                <a:latin typeface="Times New Roman" pitchFamily="18" charset="0"/>
                <a:cs typeface="Times New Roman" pitchFamily="18" charset="0"/>
              </a:rPr>
              <a:t>Sremčević</a:t>
            </a:r>
            <a:r>
              <a:rPr lang="en-US" sz="1800" dirty="0" smtClean="0">
                <a:latin typeface="Times New Roman" pitchFamily="18" charset="0"/>
                <a:cs typeface="Times New Roman" pitchFamily="18" charset="0"/>
              </a:rPr>
              <a:t> from Belgrade members of this family were sent to the camp on </a:t>
            </a:r>
            <a:r>
              <a:rPr lang="en-US" sz="1800" dirty="0" err="1" smtClean="0">
                <a:latin typeface="Times New Roman" pitchFamily="18" charset="0"/>
                <a:cs typeface="Times New Roman" pitchFamily="18" charset="0"/>
              </a:rPr>
              <a:t>Autokomanda</a:t>
            </a:r>
            <a:r>
              <a:rPr lang="en-US" sz="1800" dirty="0" smtClean="0">
                <a:latin typeface="Times New Roman" pitchFamily="18" charset="0"/>
                <a:cs typeface="Times New Roman" pitchFamily="18" charset="0"/>
              </a:rPr>
              <a:t>, but all were released after municipal </a:t>
            </a:r>
            <a:r>
              <a:rPr lang="en-US" sz="1800" dirty="0" err="1" smtClean="0">
                <a:latin typeface="Times New Roman" pitchFamily="18" charset="0"/>
                <a:cs typeface="Times New Roman" pitchFamily="18" charset="0"/>
              </a:rPr>
              <a:t>autohorities</a:t>
            </a:r>
            <a:r>
              <a:rPr lang="en-US" sz="1800" dirty="0" smtClean="0">
                <a:latin typeface="Times New Roman" pitchFamily="18" charset="0"/>
                <a:cs typeface="Times New Roman" pitchFamily="18" charset="0"/>
              </a:rPr>
              <a:t> issued them </a:t>
            </a:r>
            <a:r>
              <a:rPr lang="en-US" sz="1800" dirty="0" err="1" smtClean="0">
                <a:latin typeface="Times New Roman" pitchFamily="18" charset="0"/>
                <a:cs typeface="Times New Roman" pitchFamily="18" charset="0"/>
              </a:rPr>
              <a:t>cerificates</a:t>
            </a:r>
            <a:r>
              <a:rPr lang="en-US" sz="1800" dirty="0" smtClean="0">
                <a:latin typeface="Times New Roman" pitchFamily="18" charset="0"/>
                <a:cs typeface="Times New Roman" pitchFamily="18" charset="0"/>
              </a:rPr>
              <a:t> that they are not Roma but Romanian. After having obtained appropriate In November 1941, Belgrade police chief, </a:t>
            </a:r>
            <a:r>
              <a:rPr lang="en-US" sz="1800" dirty="0" err="1" smtClean="0">
                <a:latin typeface="Times New Roman" pitchFamily="18" charset="0"/>
                <a:cs typeface="Times New Roman" pitchFamily="18" charset="0"/>
              </a:rPr>
              <a:t>Dragi</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Jovanović</a:t>
            </a:r>
            <a:r>
              <a:rPr lang="en-US" sz="1800" dirty="0" smtClean="0">
                <a:latin typeface="Times New Roman" pitchFamily="18" charset="0"/>
                <a:cs typeface="Times New Roman" pitchFamily="18" charset="0"/>
              </a:rPr>
              <a:t> called musician </a:t>
            </a:r>
            <a:r>
              <a:rPr lang="en-US" sz="1800" dirty="0" err="1" smtClean="0">
                <a:latin typeface="Times New Roman" pitchFamily="18" charset="0"/>
                <a:cs typeface="Times New Roman" pitchFamily="18" charset="0"/>
              </a:rPr>
              <a:t>Zdravko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Milosavljević</a:t>
            </a:r>
            <a:r>
              <a:rPr lang="en-US" sz="1800" dirty="0" smtClean="0">
                <a:latin typeface="Times New Roman" pitchFamily="18" charset="0"/>
                <a:cs typeface="Times New Roman" pitchFamily="18" charset="0"/>
              </a:rPr>
              <a:t> from Belgrade, and asked him to take up maintaining peace and order among his compatriots, and in return he promised him that there would no longer be arresting of Roma. As many others, </a:t>
            </a:r>
            <a:r>
              <a:rPr lang="en-US" sz="1800" dirty="0" err="1" smtClean="0">
                <a:latin typeface="Times New Roman" pitchFamily="18" charset="0"/>
                <a:cs typeface="Times New Roman" pitchFamily="18" charset="0"/>
              </a:rPr>
              <a:t>Dragi</a:t>
            </a:r>
            <a:r>
              <a:rPr lang="en-US" sz="1800" dirty="0" smtClean="0">
                <a:latin typeface="Times New Roman" pitchFamily="18" charset="0"/>
                <a:cs typeface="Times New Roman" pitchFamily="18" charset="0"/>
              </a:rPr>
              <a:t> issued certificates so that this group did not even have to wear yellow arm bands, which were compulsory for the Roma. </a:t>
            </a:r>
            <a:endParaRPr lang="sr-Latn-RS" sz="1800" dirty="0">
              <a:latin typeface="Times New Roman" pitchFamily="18" charset="0"/>
              <a:cs typeface="Times New Roman" pitchFamily="18" charset="0"/>
            </a:endParaRPr>
          </a:p>
        </p:txBody>
      </p:sp>
      <p:pic>
        <p:nvPicPr>
          <p:cNvPr id="7170" name="Picture 2"/>
          <p:cNvPicPr>
            <a:picLocks noGrp="1" noChangeAspect="1" noChangeArrowheads="1"/>
          </p:cNvPicPr>
          <p:nvPr>
            <p:ph sz="half" idx="2"/>
          </p:nvPr>
        </p:nvPicPr>
        <p:blipFill>
          <a:blip r:embed="rId2">
            <a:extLst>
              <a:ext uri="{28A0092B-C50C-407E-A947-70E740481C1C}">
                <a14:useLocalDpi xmlns:a14="http://schemas.microsoft.com/office/drawing/2010/main" val="0"/>
              </a:ext>
            </a:extLst>
          </a:blip>
          <a:srcRect/>
          <a:stretch>
            <a:fillRect/>
          </a:stretch>
        </p:blipFill>
        <p:spPr bwMode="auto">
          <a:xfrm>
            <a:off x="4475521" y="188640"/>
            <a:ext cx="4419953" cy="30243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5" name="Rectangle 4"/>
          <p:cNvSpPr/>
          <p:nvPr/>
        </p:nvSpPr>
        <p:spPr>
          <a:xfrm>
            <a:off x="4355976" y="6536301"/>
            <a:ext cx="4464495" cy="292388"/>
          </a:xfrm>
          <a:prstGeom prst="rect">
            <a:avLst/>
          </a:prstGeom>
        </p:spPr>
        <p:txBody>
          <a:bodyPr wrap="square">
            <a:spAutoFit/>
          </a:bodyPr>
          <a:lstStyle/>
          <a:p>
            <a:r>
              <a:rPr lang="sr-Latn-RS" sz="1300" i="1" dirty="0" smtClean="0">
                <a:latin typeface="Times New Roman" pitchFamily="18" charset="0"/>
                <a:cs typeface="Times New Roman" pitchFamily="18" charset="0"/>
              </a:rPr>
              <a:t>  </a:t>
            </a:r>
            <a:r>
              <a:rPr lang="en-US" sz="1300" i="1" dirty="0" smtClean="0">
                <a:latin typeface="Times New Roman" pitchFamily="18" charset="0"/>
                <a:cs typeface="Times New Roman" pitchFamily="18" charset="0"/>
              </a:rPr>
              <a:t>Act </a:t>
            </a:r>
            <a:r>
              <a:rPr lang="en-US" sz="1300" i="1" dirty="0">
                <a:latin typeface="Times New Roman" pitchFamily="18" charset="0"/>
                <a:cs typeface="Times New Roman" pitchFamily="18" charset="0"/>
              </a:rPr>
              <a:t>on Procedures for Roma in Belgrade</a:t>
            </a:r>
            <a:endParaRPr lang="sr-Latn-RS" sz="1300" i="1" dirty="0">
              <a:latin typeface="Times New Roman" pitchFamily="18" charset="0"/>
              <a:cs typeface="Times New Roman" pitchFamily="18" charset="0"/>
            </a:endParaRPr>
          </a:p>
        </p:txBody>
      </p:sp>
      <p:pic>
        <p:nvPicPr>
          <p:cNvPr id="7171" name="Picture 3" descr="C:\Users\vesna.kastratovic\Downloads\PP Riga i Faks\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484842" y="3429340"/>
            <a:ext cx="4401312" cy="307603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27725731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32040" y="3429000"/>
            <a:ext cx="3754760" cy="360040"/>
          </a:xfrm>
        </p:spPr>
        <p:txBody>
          <a:bodyPr>
            <a:normAutofit/>
          </a:bodyPr>
          <a:lstStyle/>
          <a:p>
            <a:pPr algn="l"/>
            <a:r>
              <a:rPr lang="en-US" sz="1400" i="1" dirty="0">
                <a:latin typeface="Times New Roman" pitchFamily="18" charset="0"/>
                <a:cs typeface="Times New Roman" pitchFamily="18" charset="0"/>
              </a:rPr>
              <a:t>Monument to the victims in the </a:t>
            </a:r>
            <a:r>
              <a:rPr lang="en-US" sz="1400" i="1" dirty="0" err="1">
                <a:latin typeface="Times New Roman" pitchFamily="18" charset="0"/>
                <a:cs typeface="Times New Roman" pitchFamily="18" charset="0"/>
              </a:rPr>
              <a:t>Jajinci</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260648"/>
            <a:ext cx="4402832" cy="6480720"/>
          </a:xfrm>
        </p:spPr>
        <p:txBody>
          <a:bodyPr>
            <a:normAutofit lnSpcReduction="10000"/>
          </a:bodyPr>
          <a:lstStyle/>
          <a:p>
            <a:pPr marL="0" indent="0" algn="just">
              <a:buNone/>
            </a:pPr>
            <a:r>
              <a:rPr lang="en-US" sz="1800" dirty="0" smtClean="0">
                <a:latin typeface="Times New Roman" pitchFamily="18" charset="0"/>
                <a:cs typeface="Times New Roman" pitchFamily="18" charset="0"/>
              </a:rPr>
              <a:t>A number of the Roma were </a:t>
            </a:r>
            <a:r>
              <a:rPr lang="en-US" sz="1800" dirty="0" err="1" smtClean="0">
                <a:latin typeface="Times New Roman" pitchFamily="18" charset="0"/>
                <a:cs typeface="Times New Roman" pitchFamily="18" charset="0"/>
              </a:rPr>
              <a:t>relesed</a:t>
            </a:r>
            <a:r>
              <a:rPr lang="en-US" sz="1800" dirty="0" smtClean="0">
                <a:latin typeface="Times New Roman" pitchFamily="18" charset="0"/>
                <a:cs typeface="Times New Roman" pitchFamily="18" charset="0"/>
              </a:rPr>
              <a:t> from the </a:t>
            </a:r>
            <a:r>
              <a:rPr lang="en-US" sz="1800" dirty="0" err="1" smtClean="0">
                <a:latin typeface="Times New Roman" pitchFamily="18" charset="0"/>
                <a:cs typeface="Times New Roman" pitchFamily="18" charset="0"/>
              </a:rPr>
              <a:t>Banjica</a:t>
            </a:r>
            <a:r>
              <a:rPr lang="en-US" sz="1800" dirty="0" smtClean="0">
                <a:latin typeface="Times New Roman" pitchFamily="18" charset="0"/>
                <a:cs typeface="Times New Roman" pitchFamily="18" charset="0"/>
              </a:rPr>
              <a:t> camp because of various interventions, and some of them after receiving certificates about their Arian or other belonging. Such certificates were issued by municipal presidents for a good fee. </a:t>
            </a:r>
          </a:p>
          <a:p>
            <a:pPr marL="0" indent="0" algn="just">
              <a:buNone/>
            </a:pPr>
            <a:r>
              <a:rPr lang="en-US" sz="1800" dirty="0" err="1" smtClean="0">
                <a:latin typeface="Times New Roman" pitchFamily="18" charset="0"/>
                <a:cs typeface="Times New Roman" pitchFamily="18" charset="0"/>
              </a:rPr>
              <a:t>Jovanović</a:t>
            </a:r>
            <a:r>
              <a:rPr lang="en-US" sz="1800" dirty="0" smtClean="0">
                <a:latin typeface="Times New Roman" pitchFamily="18" charset="0"/>
                <a:cs typeface="Times New Roman" pitchFamily="18" charset="0"/>
              </a:rPr>
              <a:t> did not keep this promise either, but even if he wanted to he could not. </a:t>
            </a:r>
          </a:p>
          <a:p>
            <a:pPr marL="0" indent="0" algn="just">
              <a:buNone/>
            </a:pPr>
            <a:r>
              <a:rPr lang="en-US" sz="1800" dirty="0" smtClean="0">
                <a:latin typeface="Times New Roman" pitchFamily="18" charset="0"/>
                <a:cs typeface="Times New Roman" pitchFamily="18" charset="0"/>
              </a:rPr>
              <a:t>Collection camps on </a:t>
            </a:r>
            <a:r>
              <a:rPr lang="en-US" sz="1800" dirty="0" err="1" smtClean="0">
                <a:latin typeface="Times New Roman" pitchFamily="18" charset="0"/>
                <a:cs typeface="Times New Roman" pitchFamily="18" charset="0"/>
              </a:rPr>
              <a:t>Autokomanda</a:t>
            </a:r>
            <a:r>
              <a:rPr lang="en-US" sz="1800" dirty="0" smtClean="0">
                <a:latin typeface="Times New Roman" pitchFamily="18" charset="0"/>
                <a:cs typeface="Times New Roman" pitchFamily="18" charset="0"/>
              </a:rPr>
              <a:t>, and the camp on the </a:t>
            </a:r>
            <a:r>
              <a:rPr lang="en-US" sz="1800" dirty="0" err="1" smtClean="0">
                <a:latin typeface="Times New Roman" pitchFamily="18" charset="0"/>
                <a:cs typeface="Times New Roman" pitchFamily="18" charset="0"/>
              </a:rPr>
              <a:t>Kraljević</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Andreja</a:t>
            </a:r>
            <a:r>
              <a:rPr lang="en-US" sz="1800" dirty="0" smtClean="0">
                <a:latin typeface="Times New Roman" pitchFamily="18" charset="0"/>
                <a:cs typeface="Times New Roman" pitchFamily="18" charset="0"/>
              </a:rPr>
              <a:t> street, were places where the Belgrade Roma were taken to and later sent in </a:t>
            </a:r>
            <a:r>
              <a:rPr lang="en-US" sz="1800" dirty="0" err="1" smtClean="0">
                <a:latin typeface="Times New Roman" pitchFamily="18" charset="0"/>
                <a:cs typeface="Times New Roman" pitchFamily="18" charset="0"/>
              </a:rPr>
              <a:t>diffeerent</a:t>
            </a:r>
            <a:r>
              <a:rPr lang="en-US" sz="1800" dirty="0" smtClean="0">
                <a:latin typeface="Times New Roman" pitchFamily="18" charset="0"/>
                <a:cs typeface="Times New Roman" pitchFamily="18" charset="0"/>
              </a:rPr>
              <a:t> directions. The archives of these camps are incomplete and according to what can be found in the Belgrade archives, apparently only forty Roma passed through these </a:t>
            </a:r>
            <a:r>
              <a:rPr lang="en-US" sz="1800" dirty="0" err="1" smtClean="0">
                <a:latin typeface="Times New Roman" pitchFamily="18" charset="0"/>
                <a:cs typeface="Times New Roman" pitchFamily="18" charset="0"/>
              </a:rPr>
              <a:t>collecitve</a:t>
            </a:r>
            <a:r>
              <a:rPr lang="en-US" sz="1800" dirty="0" smtClean="0">
                <a:latin typeface="Times New Roman" pitchFamily="18" charset="0"/>
                <a:cs typeface="Times New Roman" pitchFamily="18" charset="0"/>
              </a:rPr>
              <a:t> camps, which is practically a </a:t>
            </a:r>
            <a:r>
              <a:rPr lang="en-US" sz="1800" dirty="0" err="1" smtClean="0">
                <a:latin typeface="Times New Roman" pitchFamily="18" charset="0"/>
                <a:cs typeface="Times New Roman" pitchFamily="18" charset="0"/>
              </a:rPr>
              <a:t>radiculous</a:t>
            </a:r>
            <a:r>
              <a:rPr lang="en-US" sz="1800" dirty="0" smtClean="0">
                <a:latin typeface="Times New Roman" pitchFamily="18" charset="0"/>
                <a:cs typeface="Times New Roman" pitchFamily="18" charset="0"/>
              </a:rPr>
              <a:t> number. When it is known that all the arrested Roma from Belgrade had to pass through these camps, just then a picture can be created of the number of Roma which had to have spent some time in them. Let us quote one example: at the beginning of November 1941, about a </a:t>
            </a:r>
            <a:r>
              <a:rPr lang="en-US" sz="1800" dirty="0" err="1" smtClean="0">
                <a:latin typeface="Times New Roman" pitchFamily="18" charset="0"/>
                <a:cs typeface="Times New Roman" pitchFamily="18" charset="0"/>
              </a:rPr>
              <a:t>thousandd</a:t>
            </a:r>
            <a:r>
              <a:rPr lang="en-US" sz="1800" dirty="0" smtClean="0">
                <a:latin typeface="Times New Roman" pitchFamily="18" charset="0"/>
                <a:cs typeface="Times New Roman" pitchFamily="18" charset="0"/>
              </a:rPr>
              <a:t> Roma were arrested and imprisoned in these camps.</a:t>
            </a: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a:xfrm>
            <a:off x="4932040" y="6385544"/>
            <a:ext cx="3754760" cy="472455"/>
          </a:xfrm>
        </p:spPr>
        <p:txBody>
          <a:bodyPr>
            <a:normAutofit lnSpcReduction="10000"/>
          </a:bodyPr>
          <a:lstStyle/>
          <a:p>
            <a:pPr marL="0" indent="0">
              <a:buNone/>
            </a:pPr>
            <a:r>
              <a:rPr lang="en-US" sz="1400" i="1" dirty="0">
                <a:latin typeface="Times New Roman" pitchFamily="18" charset="0"/>
                <a:cs typeface="Times New Roman" pitchFamily="18" charset="0"/>
              </a:rPr>
              <a:t>Shooting Roma in the </a:t>
            </a:r>
            <a:r>
              <a:rPr lang="en-US" sz="1400" i="1" dirty="0" err="1">
                <a:latin typeface="Times New Roman" pitchFamily="18" charset="0"/>
                <a:cs typeface="Times New Roman" pitchFamily="18" charset="0"/>
              </a:rPr>
              <a:t>Jajinci</a:t>
            </a:r>
            <a:endParaRPr lang="sr-Latn-RS" sz="1400" i="1" dirty="0">
              <a:latin typeface="Times New Roman" pitchFamily="18" charset="0"/>
              <a:cs typeface="Times New Roman" pitchFamily="18" charset="0"/>
            </a:endParaRPr>
          </a:p>
        </p:txBody>
      </p:sp>
      <p:pic>
        <p:nvPicPr>
          <p:cNvPr id="3075" name="Picture 3" descr="C:\Users\vesna.kastratovic\Downloads\PP Riga i Faks\Jajinci.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932040" y="3861048"/>
            <a:ext cx="3816424" cy="2524497"/>
          </a:xfrm>
          <a:prstGeom prst="rect">
            <a:avLst/>
          </a:prstGeom>
          <a:noFill/>
          <a:extLst>
            <a:ext uri="{909E8E84-426E-40DD-AFC4-6F175D3DCCD1}">
              <a14:hiddenFill xmlns:a14="http://schemas.microsoft.com/office/drawing/2010/main">
                <a:solidFill>
                  <a:srgbClr val="FFFFFF"/>
                </a:solidFill>
              </a14:hiddenFill>
            </a:ext>
          </a:extLst>
        </p:spPr>
      </p:pic>
      <p:pic>
        <p:nvPicPr>
          <p:cNvPr id="6147" name="Picture 3" descr="C:\Users\vesna.kastratovic\Downloads\PP Riga i Faks\Spomenik Jajinc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32040" y="260648"/>
            <a:ext cx="3816424" cy="3212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77209937"/>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364088" y="6525344"/>
            <a:ext cx="3779912" cy="332656"/>
          </a:xfrm>
        </p:spPr>
        <p:txBody>
          <a:bodyPr>
            <a:noAutofit/>
          </a:bodyPr>
          <a:lstStyle/>
          <a:p>
            <a:pPr algn="l"/>
            <a:r>
              <a:rPr lang="en-US" sz="1300" i="1" dirty="0">
                <a:latin typeface="Times New Roman" pitchFamily="18" charset="0"/>
                <a:cs typeface="Times New Roman" pitchFamily="18" charset="0"/>
              </a:rPr>
              <a:t>The petition of the Belgrade Roma mayor of Belgrade</a:t>
            </a:r>
            <a:endParaRPr lang="sr-Latn-RS" sz="13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395536" y="260648"/>
            <a:ext cx="5040560" cy="6597352"/>
          </a:xfrm>
        </p:spPr>
        <p:txBody>
          <a:bodyPr>
            <a:normAutofit lnSpcReduction="10000"/>
          </a:bodyPr>
          <a:lstStyle/>
          <a:p>
            <a:pPr marL="0" indent="0" algn="just">
              <a:buNone/>
            </a:pPr>
            <a:r>
              <a:rPr lang="en-US" sz="1800" dirty="0" smtClean="0">
                <a:latin typeface="Times New Roman" pitchFamily="18" charset="0"/>
                <a:cs typeface="Times New Roman" pitchFamily="18" charset="0"/>
              </a:rPr>
              <a:t>The largest places of execution for the Roma in Belgrade were </a:t>
            </a:r>
            <a:r>
              <a:rPr lang="en-US" sz="1800" dirty="0" err="1" smtClean="0">
                <a:latin typeface="Times New Roman" pitchFamily="18" charset="0"/>
                <a:cs typeface="Times New Roman" pitchFamily="18" charset="0"/>
              </a:rPr>
              <a:t>Banjica</a:t>
            </a:r>
            <a:r>
              <a:rPr lang="en-US" sz="1800" dirty="0" smtClean="0">
                <a:latin typeface="Times New Roman" pitchFamily="18" charset="0"/>
                <a:cs typeface="Times New Roman" pitchFamily="18" charset="0"/>
              </a:rPr>
              <a:t> and </a:t>
            </a:r>
            <a:r>
              <a:rPr lang="en-US" sz="1800" dirty="0" err="1" smtClean="0">
                <a:latin typeface="Times New Roman" pitchFamily="18" charset="0"/>
                <a:cs typeface="Times New Roman" pitchFamily="18" charset="0"/>
              </a:rPr>
              <a:t>Jajinci</a:t>
            </a:r>
            <a:r>
              <a:rPr lang="en-US" sz="1800" dirty="0" smtClean="0">
                <a:latin typeface="Times New Roman" pitchFamily="18" charset="0"/>
                <a:cs typeface="Times New Roman" pitchFamily="18" charset="0"/>
              </a:rPr>
              <a:t>, and outside Belgrade, but in its vicinity </a:t>
            </a:r>
            <a:r>
              <a:rPr lang="en-US" sz="1800" dirty="0" err="1" smtClean="0">
                <a:latin typeface="Times New Roman" pitchFamily="18" charset="0"/>
                <a:cs typeface="Times New Roman" pitchFamily="18" charset="0"/>
              </a:rPr>
              <a:t>Jabuka</a:t>
            </a:r>
            <a:r>
              <a:rPr lang="en-US" sz="1800" dirty="0" smtClean="0">
                <a:latin typeface="Times New Roman" pitchFamily="18" charset="0"/>
                <a:cs typeface="Times New Roman" pitchFamily="18" charset="0"/>
              </a:rPr>
              <a:t> – a village near </a:t>
            </a:r>
            <a:r>
              <a:rPr lang="en-US" sz="1800" dirty="0" err="1" smtClean="0">
                <a:latin typeface="Times New Roman" pitchFamily="18" charset="0"/>
                <a:cs typeface="Times New Roman" pitchFamily="18" charset="0"/>
              </a:rPr>
              <a:t>Pančevo</a:t>
            </a:r>
            <a:r>
              <a:rPr lang="en-US" sz="1800" dirty="0" smtClean="0">
                <a:latin typeface="Times New Roman" pitchFamily="18" charset="0"/>
                <a:cs typeface="Times New Roman" pitchFamily="18" charset="0"/>
              </a:rPr>
              <a:t>. The number of Roma who suffered in </a:t>
            </a:r>
            <a:r>
              <a:rPr lang="en-US" sz="1800" dirty="0" err="1" smtClean="0">
                <a:latin typeface="Times New Roman" pitchFamily="18" charset="0"/>
                <a:cs typeface="Times New Roman" pitchFamily="18" charset="0"/>
              </a:rPr>
              <a:t>Jajinci</a:t>
            </a:r>
            <a:r>
              <a:rPr lang="en-US" sz="1800" dirty="0" smtClean="0">
                <a:latin typeface="Times New Roman" pitchFamily="18" charset="0"/>
                <a:cs typeface="Times New Roman" pitchFamily="18" charset="0"/>
              </a:rPr>
              <a:t> and </a:t>
            </a:r>
            <a:r>
              <a:rPr lang="en-US" sz="1800" dirty="0" err="1" smtClean="0">
                <a:latin typeface="Times New Roman" pitchFamily="18" charset="0"/>
                <a:cs typeface="Times New Roman" pitchFamily="18" charset="0"/>
              </a:rPr>
              <a:t>Jabuka</a:t>
            </a:r>
            <a:r>
              <a:rPr lang="en-US" sz="1800" dirty="0" smtClean="0">
                <a:latin typeface="Times New Roman" pitchFamily="18" charset="0"/>
                <a:cs typeface="Times New Roman" pitchFamily="18" charset="0"/>
              </a:rPr>
              <a:t> will never actually be known, since the archives were destroyed. </a:t>
            </a:r>
          </a:p>
          <a:p>
            <a:pPr marL="0" indent="0" algn="just">
              <a:buNone/>
            </a:pPr>
            <a:r>
              <a:rPr lang="en-US" sz="1800" dirty="0" smtClean="0">
                <a:latin typeface="Times New Roman" pitchFamily="18" charset="0"/>
                <a:cs typeface="Times New Roman" pitchFamily="18" charset="0"/>
              </a:rPr>
              <a:t>Having realized that the situation concerning the arrests and </a:t>
            </a:r>
            <a:r>
              <a:rPr lang="en-US" sz="1800" dirty="0" err="1" smtClean="0">
                <a:latin typeface="Times New Roman" pitchFamily="18" charset="0"/>
                <a:cs typeface="Times New Roman" pitchFamily="18" charset="0"/>
              </a:rPr>
              <a:t>wxecutions</a:t>
            </a:r>
            <a:r>
              <a:rPr lang="en-US" sz="1800" dirty="0" smtClean="0">
                <a:latin typeface="Times New Roman" pitchFamily="18" charset="0"/>
                <a:cs typeface="Times New Roman" pitchFamily="18" charset="0"/>
              </a:rPr>
              <a:t> of their compatriots is not improving a delegation of Belgrade. Roma requested an audience with the president of the quisling government, Milan </a:t>
            </a:r>
            <a:r>
              <a:rPr lang="en-US" sz="1800" dirty="0" err="1" smtClean="0">
                <a:latin typeface="Times New Roman" pitchFamily="18" charset="0"/>
                <a:cs typeface="Times New Roman" pitchFamily="18" charset="0"/>
              </a:rPr>
              <a:t>Nedić</a:t>
            </a:r>
            <a:r>
              <a:rPr lang="en-US" sz="1800" dirty="0" smtClean="0">
                <a:latin typeface="Times New Roman" pitchFamily="18" charset="0"/>
                <a:cs typeface="Times New Roman" pitchFamily="18" charset="0"/>
              </a:rPr>
              <a:t>. According to </a:t>
            </a:r>
            <a:r>
              <a:rPr lang="en-US" sz="1800" dirty="0" err="1" smtClean="0">
                <a:latin typeface="Times New Roman" pitchFamily="18" charset="0"/>
                <a:cs typeface="Times New Roman" pitchFamily="18" charset="0"/>
              </a:rPr>
              <a:t>Sima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Vasiljević</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One the founders of the Belgrade Gypsy association, who worship Aunty </a:t>
            </a:r>
            <a:r>
              <a:rPr lang="en-US" sz="1800" dirty="0" err="1" smtClean="0">
                <a:latin typeface="Times New Roman" pitchFamily="18" charset="0"/>
                <a:cs typeface="Times New Roman" pitchFamily="18" charset="0"/>
              </a:rPr>
              <a:t>Bibi</a:t>
            </a:r>
            <a:r>
              <a:rPr lang="en-US" sz="1800" dirty="0" smtClean="0">
                <a:latin typeface="Times New Roman" pitchFamily="18" charset="0"/>
                <a:cs typeface="Times New Roman" pitchFamily="18" charset="0"/>
              </a:rPr>
              <a:t>, born 1908, presently living in Belgrade.</a:t>
            </a:r>
            <a:r>
              <a:rPr lang="sr-Latn-RS"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the delegation included: Ante </a:t>
            </a:r>
            <a:r>
              <a:rPr lang="en-US" sz="1800" dirty="0" err="1" smtClean="0">
                <a:latin typeface="Times New Roman" pitchFamily="18" charset="0"/>
                <a:cs typeface="Times New Roman" pitchFamily="18" charset="0"/>
              </a:rPr>
              <a:t>Grujić</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Mihajlo</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Stevanović</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Zoran</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Stefanović</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Djordje</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Simić</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Djura</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Djordjević</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Hristifor</a:t>
            </a:r>
            <a:r>
              <a:rPr lang="en-US" sz="1800" dirty="0" smtClean="0">
                <a:latin typeface="Times New Roman" pitchFamily="18" charset="0"/>
                <a:cs typeface="Times New Roman" pitchFamily="18" charset="0"/>
              </a:rPr>
              <a:t> </a:t>
            </a:r>
            <a:r>
              <a:rPr lang="en-US" sz="1800" dirty="0" err="1" smtClean="0">
                <a:latin typeface="Times New Roman" pitchFamily="18" charset="0"/>
                <a:cs typeface="Times New Roman" pitchFamily="18" charset="0"/>
              </a:rPr>
              <a:t>Jovanović</a:t>
            </a:r>
            <a:r>
              <a:rPr lang="en-US" sz="1800" dirty="0" smtClean="0">
                <a:latin typeface="Times New Roman" pitchFamily="18" charset="0"/>
                <a:cs typeface="Times New Roman" pitchFamily="18" charset="0"/>
              </a:rPr>
              <a:t> and Marko </a:t>
            </a:r>
            <a:r>
              <a:rPr lang="en-US" sz="1800" dirty="0" err="1" smtClean="0">
                <a:latin typeface="Times New Roman" pitchFamily="18" charset="0"/>
                <a:cs typeface="Times New Roman" pitchFamily="18" charset="0"/>
              </a:rPr>
              <a:t>Vasiljević</a:t>
            </a:r>
            <a:r>
              <a:rPr lang="en-US" sz="1800" dirty="0" smtClean="0">
                <a:latin typeface="Times New Roman" pitchFamily="18" charset="0"/>
                <a:cs typeface="Times New Roman" pitchFamily="18" charset="0"/>
              </a:rPr>
              <a:t>. Milan </a:t>
            </a:r>
            <a:r>
              <a:rPr lang="en-US" sz="1800" dirty="0" err="1" smtClean="0">
                <a:latin typeface="Times New Roman" pitchFamily="18" charset="0"/>
                <a:cs typeface="Times New Roman" pitchFamily="18" charset="0"/>
              </a:rPr>
              <a:t>Nedić</a:t>
            </a:r>
            <a:r>
              <a:rPr lang="en-US" sz="1800" dirty="0" smtClean="0">
                <a:latin typeface="Times New Roman" pitchFamily="18" charset="0"/>
                <a:cs typeface="Times New Roman" pitchFamily="18" charset="0"/>
              </a:rPr>
              <a:t> received them, as a delegation of citizens, not a delegation of Roma. </a:t>
            </a:r>
            <a:r>
              <a:rPr lang="en-US" sz="1800" dirty="0" err="1" smtClean="0">
                <a:latin typeface="Times New Roman" pitchFamily="18" charset="0"/>
                <a:cs typeface="Times New Roman" pitchFamily="18" charset="0"/>
              </a:rPr>
              <a:t>Nedić</a:t>
            </a:r>
            <a:r>
              <a:rPr lang="en-US" sz="1800" dirty="0" smtClean="0">
                <a:latin typeface="Times New Roman" pitchFamily="18" charset="0"/>
                <a:cs typeface="Times New Roman" pitchFamily="18" charset="0"/>
              </a:rPr>
              <a:t> recognized Ante </a:t>
            </a:r>
            <a:r>
              <a:rPr lang="en-US" sz="1800" dirty="0" err="1" smtClean="0">
                <a:latin typeface="Times New Roman" pitchFamily="18" charset="0"/>
                <a:cs typeface="Times New Roman" pitchFamily="18" charset="0"/>
              </a:rPr>
              <a:t>Grujić</a:t>
            </a:r>
            <a:r>
              <a:rPr lang="en-US" sz="1800" dirty="0" smtClean="0">
                <a:latin typeface="Times New Roman" pitchFamily="18" charset="0"/>
                <a:cs typeface="Times New Roman" pitchFamily="18" charset="0"/>
              </a:rPr>
              <a:t>  who was a soldier in his unit during The First World War. On that occasion </a:t>
            </a:r>
            <a:r>
              <a:rPr lang="en-US" sz="1800" dirty="0" err="1" smtClean="0">
                <a:latin typeface="Times New Roman" pitchFamily="18" charset="0"/>
                <a:cs typeface="Times New Roman" pitchFamily="18" charset="0"/>
              </a:rPr>
              <a:t>Grujić</a:t>
            </a:r>
            <a:r>
              <a:rPr lang="en-US" sz="1800" dirty="0" smtClean="0">
                <a:latin typeface="Times New Roman" pitchFamily="18" charset="0"/>
                <a:cs typeface="Times New Roman" pitchFamily="18" charset="0"/>
              </a:rPr>
              <a:t> informed him about the problems of the Roma and </a:t>
            </a:r>
            <a:r>
              <a:rPr lang="en-US" sz="1800" dirty="0" err="1" smtClean="0">
                <a:latin typeface="Times New Roman" pitchFamily="18" charset="0"/>
                <a:cs typeface="Times New Roman" pitchFamily="18" charset="0"/>
              </a:rPr>
              <a:t>Nedić</a:t>
            </a:r>
            <a:r>
              <a:rPr lang="en-US" sz="1800" dirty="0" smtClean="0">
                <a:latin typeface="Times New Roman" pitchFamily="18" charset="0"/>
                <a:cs typeface="Times New Roman" pitchFamily="18" charset="0"/>
              </a:rPr>
              <a:t> suggested that they obtain </a:t>
            </a:r>
            <a:r>
              <a:rPr lang="en-US" sz="1800" dirty="0" err="1" smtClean="0">
                <a:latin typeface="Times New Roman" pitchFamily="18" charset="0"/>
                <a:cs typeface="Times New Roman" pitchFamily="18" charset="0"/>
              </a:rPr>
              <a:t>cerftificated</a:t>
            </a:r>
            <a:r>
              <a:rPr lang="en-US" sz="1800" dirty="0" smtClean="0">
                <a:latin typeface="Times New Roman" pitchFamily="18" charset="0"/>
                <a:cs typeface="Times New Roman" pitchFamily="18" charset="0"/>
              </a:rPr>
              <a:t> from the municipal authorities that they were Serbs, and not Roma. In that manner another group of Roma from the camp were saved. </a:t>
            </a: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a:xfrm>
            <a:off x="5076056" y="1556792"/>
            <a:ext cx="3600400" cy="4525963"/>
          </a:xfrm>
        </p:spPr>
        <p:txBody>
          <a:bodyPr>
            <a:normAutofit lnSpcReduction="10000"/>
          </a:bodyPr>
          <a:lstStyle/>
          <a:p>
            <a:pPr marL="0" indent="0">
              <a:buNone/>
            </a:pPr>
            <a:endParaRPr lang="sr-Latn-RS" dirty="0"/>
          </a:p>
        </p:txBody>
      </p:sp>
      <p:pic>
        <p:nvPicPr>
          <p:cNvPr id="17410" name="Picture 2" descr="C:\Users\vesna.kastratovic\Downloads\PP Riga i Faks\cc.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508104" y="332656"/>
            <a:ext cx="3486912" cy="61049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1939565"/>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457200" y="274638"/>
            <a:ext cx="8229600" cy="6394722"/>
          </a:xfrm>
        </p:spPr>
        <p:txBody>
          <a:bodyPr>
            <a:normAutofit/>
          </a:bodyPr>
          <a:lstStyle/>
          <a:p>
            <a:r>
              <a:rPr lang="en-US" sz="2800" b="1" dirty="0" smtClean="0">
                <a:solidFill>
                  <a:srgbClr val="00B050"/>
                </a:solidFill>
                <a:latin typeface="Times New Roman" pitchFamily="18" charset="0"/>
                <a:cs typeface="Times New Roman" pitchFamily="18" charset="0"/>
              </a:rPr>
              <a:t>your </a:t>
            </a:r>
            <a:r>
              <a:rPr lang="en-US" sz="2800" b="1" dirty="0">
                <a:solidFill>
                  <a:srgbClr val="00B050"/>
                </a:solidFill>
                <a:latin typeface="Times New Roman" pitchFamily="18" charset="0"/>
                <a:cs typeface="Times New Roman" pitchFamily="18" charset="0"/>
              </a:rPr>
              <a:t>attention</a:t>
            </a:r>
            <a:endParaRPr lang="sr-Latn-RS" sz="2800" b="1" dirty="0">
              <a:solidFill>
                <a:srgbClr val="00B050"/>
              </a:solidFill>
              <a:latin typeface="Times New Roman" pitchFamily="18" charset="0"/>
              <a:cs typeface="Times New Roman" pitchFamily="18" charset="0"/>
            </a:endParaRPr>
          </a:p>
        </p:txBody>
      </p:sp>
      <p:pic>
        <p:nvPicPr>
          <p:cNvPr id="19458" name="Picture 2" descr="C:\Users\vesna.kastratovic\Downloads\PP Riga i Faks\staro-sajmiste (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extLst>
            <a:ext uri="{909E8E84-426E-40DD-AFC4-6F175D3DCCD1}">
              <a14:hiddenFill xmlns:a14="http://schemas.microsoft.com/office/drawing/2010/main">
                <a:solidFill>
                  <a:srgbClr val="FFFFFF"/>
                </a:solidFill>
              </a14:hiddenFill>
            </a:ext>
          </a:extLst>
        </p:spPr>
      </p:pic>
      <p:sp>
        <p:nvSpPr>
          <p:cNvPr id="6" name="Rectangle 5"/>
          <p:cNvSpPr/>
          <p:nvPr/>
        </p:nvSpPr>
        <p:spPr>
          <a:xfrm>
            <a:off x="0" y="1268760"/>
            <a:ext cx="9144000" cy="4708981"/>
          </a:xfrm>
          <a:prstGeom prst="rect">
            <a:avLst/>
          </a:prstGeom>
        </p:spPr>
        <p:txBody>
          <a:bodyPr wrap="square">
            <a:spAutoFit/>
          </a:bodyPr>
          <a:lstStyle/>
          <a:p>
            <a:pPr algn="ctr"/>
            <a:r>
              <a:rPr lang="en-US" sz="4400" b="1" dirty="0">
                <a:solidFill>
                  <a:srgbClr val="FF0000"/>
                </a:solidFill>
                <a:latin typeface="Times New Roman" pitchFamily="18" charset="0"/>
                <a:cs typeface="Times New Roman" pitchFamily="18" charset="0"/>
              </a:rPr>
              <a:t>It was a story about the killing of </a:t>
            </a:r>
            <a:r>
              <a:rPr lang="sr-Latn-RS" sz="4400" b="1" dirty="0">
                <a:solidFill>
                  <a:srgbClr val="FF0000"/>
                </a:solidFill>
                <a:latin typeface="Times New Roman" pitchFamily="18" charset="0"/>
                <a:cs typeface="Times New Roman" pitchFamily="18" charset="0"/>
              </a:rPr>
              <a:t>Belgrade</a:t>
            </a:r>
            <a:r>
              <a:rPr lang="en-US" sz="4400" b="1" dirty="0">
                <a:solidFill>
                  <a:srgbClr val="FF0000"/>
                </a:solidFill>
                <a:latin typeface="Times New Roman" pitchFamily="18" charset="0"/>
                <a:cs typeface="Times New Roman" pitchFamily="18" charset="0"/>
              </a:rPr>
              <a:t> Roma. </a:t>
            </a:r>
            <a:endParaRPr lang="sr-Latn-RS" sz="4400" b="1" dirty="0" smtClean="0">
              <a:solidFill>
                <a:srgbClr val="FF0000"/>
              </a:solidFill>
              <a:latin typeface="Times New Roman" pitchFamily="18" charset="0"/>
              <a:cs typeface="Times New Roman" pitchFamily="18" charset="0"/>
            </a:endParaRPr>
          </a:p>
          <a:p>
            <a:pPr algn="ctr"/>
            <a:r>
              <a:rPr lang="en-US" sz="4400" b="1" dirty="0" smtClean="0">
                <a:solidFill>
                  <a:srgbClr val="FF0000"/>
                </a:solidFill>
                <a:latin typeface="Times New Roman" pitchFamily="18" charset="0"/>
                <a:cs typeface="Times New Roman" pitchFamily="18" charset="0"/>
              </a:rPr>
              <a:t>Glory </a:t>
            </a:r>
            <a:r>
              <a:rPr lang="en-US" sz="4400" b="1" dirty="0">
                <a:solidFill>
                  <a:srgbClr val="FF0000"/>
                </a:solidFill>
                <a:latin typeface="Times New Roman" pitchFamily="18" charset="0"/>
                <a:cs typeface="Times New Roman" pitchFamily="18" charset="0"/>
              </a:rPr>
              <a:t>to the dead </a:t>
            </a:r>
            <a:r>
              <a:rPr lang="en-US" sz="4400" b="1" dirty="0" smtClean="0">
                <a:solidFill>
                  <a:srgbClr val="FF0000"/>
                </a:solidFill>
                <a:latin typeface="Times New Roman" pitchFamily="18" charset="0"/>
                <a:cs typeface="Times New Roman" pitchFamily="18" charset="0"/>
              </a:rPr>
              <a:t>Roma</a:t>
            </a:r>
            <a:r>
              <a:rPr lang="sr-Latn-RS" sz="4400" b="1" dirty="0">
                <a:solidFill>
                  <a:srgbClr val="FF0000"/>
                </a:solidFill>
                <a:latin typeface="Times New Roman" pitchFamily="18" charset="0"/>
                <a:cs typeface="Times New Roman" pitchFamily="18" charset="0"/>
              </a:rPr>
              <a:t/>
            </a:r>
            <a:br>
              <a:rPr lang="sr-Latn-RS" sz="4400" b="1" dirty="0">
                <a:solidFill>
                  <a:srgbClr val="FF0000"/>
                </a:solidFill>
                <a:latin typeface="Times New Roman" pitchFamily="18" charset="0"/>
                <a:cs typeface="Times New Roman" pitchFamily="18" charset="0"/>
              </a:rPr>
            </a:br>
            <a:r>
              <a:rPr lang="sr-Latn-RS" sz="4400" b="1" dirty="0">
                <a:solidFill>
                  <a:srgbClr val="FF0000"/>
                </a:solidFill>
                <a:latin typeface="Times New Roman" pitchFamily="18" charset="0"/>
                <a:cs typeface="Times New Roman" pitchFamily="18" charset="0"/>
              </a:rPr>
              <a:t>Their </a:t>
            </a:r>
            <a:r>
              <a:rPr lang="sr-Latn-RS" sz="4400" b="1" dirty="0" smtClean="0">
                <a:solidFill>
                  <a:srgbClr val="FF0000"/>
                </a:solidFill>
                <a:latin typeface="Times New Roman" pitchFamily="18" charset="0"/>
                <a:cs typeface="Times New Roman" pitchFamily="18" charset="0"/>
              </a:rPr>
              <a:t>successors</a:t>
            </a:r>
          </a:p>
          <a:p>
            <a:pPr algn="ctr"/>
            <a:endParaRPr lang="sr-Latn-RS" sz="4400" b="1" dirty="0">
              <a:solidFill>
                <a:srgbClr val="FF0000"/>
              </a:solidFill>
              <a:latin typeface="Times New Roman" pitchFamily="18" charset="0"/>
              <a:cs typeface="Times New Roman" pitchFamily="18" charset="0"/>
            </a:endParaRPr>
          </a:p>
          <a:p>
            <a:pPr algn="ctr"/>
            <a:r>
              <a:rPr lang="sr-Latn-RS" b="1" dirty="0">
                <a:solidFill>
                  <a:srgbClr val="FF0000"/>
                </a:solidFill>
                <a:latin typeface="Times New Roman" pitchFamily="18" charset="0"/>
                <a:cs typeface="Times New Roman" pitchFamily="18" charset="0"/>
              </a:rPr>
              <a:t/>
            </a:r>
            <a:br>
              <a:rPr lang="sr-Latn-RS" b="1" dirty="0">
                <a:solidFill>
                  <a:srgbClr val="FF0000"/>
                </a:solidFill>
                <a:latin typeface="Times New Roman" pitchFamily="18" charset="0"/>
                <a:cs typeface="Times New Roman" pitchFamily="18" charset="0"/>
              </a:rPr>
            </a:br>
            <a:r>
              <a:rPr lang="en-US" b="1" dirty="0">
                <a:solidFill>
                  <a:srgbClr val="FF0000"/>
                </a:solidFill>
                <a:latin typeface="Times New Roman" pitchFamily="18" charset="0"/>
                <a:cs typeface="Times New Roman" pitchFamily="18" charset="0"/>
              </a:rPr>
              <a:t/>
            </a:r>
            <a:br>
              <a:rPr lang="en-US" b="1" dirty="0">
                <a:solidFill>
                  <a:srgbClr val="FF0000"/>
                </a:solidFill>
                <a:latin typeface="Times New Roman" pitchFamily="18" charset="0"/>
                <a:cs typeface="Times New Roman" pitchFamily="18" charset="0"/>
              </a:rPr>
            </a:br>
            <a:r>
              <a:rPr lang="en-US" sz="4400" b="1" dirty="0">
                <a:solidFill>
                  <a:srgbClr val="FF0000"/>
                </a:solidFill>
                <a:latin typeface="Times New Roman" pitchFamily="18" charset="0"/>
                <a:cs typeface="Times New Roman" pitchFamily="18" charset="0"/>
              </a:rPr>
              <a:t>Thank you for your attention</a:t>
            </a:r>
            <a:endParaRPr lang="sr-Latn-RS" sz="4400" dirty="0">
              <a:solidFill>
                <a:srgbClr val="FF0000"/>
              </a:solidFill>
            </a:endParaRPr>
          </a:p>
        </p:txBody>
      </p:sp>
    </p:spTree>
    <p:extLst>
      <p:ext uri="{BB962C8B-B14F-4D97-AF65-F5344CB8AC3E}">
        <p14:creationId xmlns:p14="http://schemas.microsoft.com/office/powerpoint/2010/main" val="4268771969"/>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a:xfrm>
            <a:off x="4841005" y="3283248"/>
            <a:ext cx="4071954" cy="289768"/>
          </a:xfrm>
        </p:spPr>
        <p:txBody>
          <a:bodyPr>
            <a:noAutofit/>
          </a:bodyPr>
          <a:lstStyle/>
          <a:p>
            <a:pPr algn="l"/>
            <a:r>
              <a:rPr lang="en-US" sz="1400" i="1" dirty="0" smtClean="0">
                <a:latin typeface="Times New Roman" pitchFamily="18" charset="0"/>
                <a:cs typeface="Times New Roman" pitchFamily="18" charset="0"/>
              </a:rPr>
              <a:t>The </a:t>
            </a:r>
            <a:r>
              <a:rPr lang="en-US" sz="1400" i="1" dirty="0">
                <a:latin typeface="Times New Roman" pitchFamily="18" charset="0"/>
                <a:cs typeface="Times New Roman" pitchFamily="18" charset="0"/>
              </a:rPr>
              <a:t>death of Belgrade Roma began in </a:t>
            </a:r>
            <a:r>
              <a:rPr lang="en-US" sz="1400" i="1" dirty="0" err="1">
                <a:latin typeface="Times New Roman" pitchFamily="18" charset="0"/>
                <a:cs typeface="Times New Roman" pitchFamily="18" charset="0"/>
              </a:rPr>
              <a:t>Topovski</a:t>
            </a:r>
            <a:r>
              <a:rPr lang="en-US" sz="1400" i="1" dirty="0">
                <a:latin typeface="Times New Roman" pitchFamily="18" charset="0"/>
                <a:cs typeface="Times New Roman" pitchFamily="18" charset="0"/>
              </a:rPr>
              <a:t> sheds</a:t>
            </a:r>
            <a:endParaRPr lang="sr-Latn-RS" sz="1400" i="1" dirty="0">
              <a:latin typeface="Times New Roman" pitchFamily="18" charset="0"/>
              <a:cs typeface="Times New Roman" pitchFamily="18" charset="0"/>
            </a:endParaRPr>
          </a:p>
        </p:txBody>
      </p:sp>
      <p:sp>
        <p:nvSpPr>
          <p:cNvPr id="5" name="Content Placeholder 4"/>
          <p:cNvSpPr>
            <a:spLocks noGrp="1"/>
          </p:cNvSpPr>
          <p:nvPr>
            <p:ph sz="half" idx="1"/>
          </p:nvPr>
        </p:nvSpPr>
        <p:spPr>
          <a:xfrm>
            <a:off x="457200" y="260648"/>
            <a:ext cx="4186808" cy="6552728"/>
          </a:xfrm>
        </p:spPr>
        <p:txBody>
          <a:bodyPr>
            <a:normAutofit fontScale="47500" lnSpcReduction="20000"/>
          </a:bodyPr>
          <a:lstStyle/>
          <a:p>
            <a:pPr marL="0" indent="0" algn="just">
              <a:buNone/>
            </a:pPr>
            <a:r>
              <a:rPr lang="en-US" sz="3800" dirty="0" smtClean="0">
                <a:effectLst/>
                <a:latin typeface="Times New Roman" pitchFamily="18" charset="0"/>
                <a:cs typeface="Times New Roman" pitchFamily="18" charset="0"/>
              </a:rPr>
              <a:t>Since the first moment of the German attack against Serbia, up to the final break up of the fascist and collaborationist forces, for the Roma in Serbia, as well as all over the world, began the most difficult period of their thousands of years long suffering. The basic component with which </a:t>
            </a:r>
            <a:r>
              <a:rPr lang="en-US" sz="3800" dirty="0" err="1" smtClean="0">
                <a:effectLst/>
                <a:latin typeface="Times New Roman" pitchFamily="18" charset="0"/>
                <a:cs typeface="Times New Roman" pitchFamily="18" charset="0"/>
              </a:rPr>
              <a:t>te</a:t>
            </a:r>
            <a:r>
              <a:rPr lang="en-US" sz="3800" dirty="0" smtClean="0">
                <a:effectLst/>
                <a:latin typeface="Times New Roman" pitchFamily="18" charset="0"/>
                <a:cs typeface="Times New Roman" pitchFamily="18" charset="0"/>
              </a:rPr>
              <a:t> Roma from all parts of the globe had been living, since Hitler‘s arrival, was the fear for their barest lives. </a:t>
            </a:r>
          </a:p>
          <a:p>
            <a:pPr marL="0" indent="0" algn="just">
              <a:buNone/>
            </a:pPr>
            <a:r>
              <a:rPr lang="en-US" sz="3800" dirty="0" smtClean="0">
                <a:effectLst/>
                <a:latin typeface="Times New Roman" pitchFamily="18" charset="0"/>
                <a:cs typeface="Times New Roman" pitchFamily="18" charset="0"/>
              </a:rPr>
              <a:t>Well </a:t>
            </a:r>
            <a:r>
              <a:rPr lang="en-US" sz="3800" dirty="0" err="1" smtClean="0">
                <a:effectLst/>
                <a:latin typeface="Times New Roman" pitchFamily="18" charset="0"/>
                <a:cs typeface="Times New Roman" pitchFamily="18" charset="0"/>
              </a:rPr>
              <a:t>beofore</a:t>
            </a:r>
            <a:r>
              <a:rPr lang="en-US" sz="3800" dirty="0" smtClean="0">
                <a:effectLst/>
                <a:latin typeface="Times New Roman" pitchFamily="18" charset="0"/>
                <a:cs typeface="Times New Roman" pitchFamily="18" charset="0"/>
              </a:rPr>
              <a:t> the Germans appeared in Belgrade, the Roma and Jews from this city knew what the occupier intended to do with them. They did not have to wait long, in order to feel the same, on May 22, 1941 in the</a:t>
            </a:r>
            <a:r>
              <a:rPr lang="en-US" sz="3800" i="1" dirty="0" smtClean="0">
                <a:effectLst/>
                <a:latin typeface="Times New Roman" pitchFamily="18" charset="0"/>
                <a:cs typeface="Times New Roman" pitchFamily="18" charset="0"/>
              </a:rPr>
              <a:t> Order Notice no 5. of the Military commander for Serbia, </a:t>
            </a:r>
            <a:r>
              <a:rPr lang="en-US" sz="3800" dirty="0" smtClean="0">
                <a:effectLst/>
                <a:latin typeface="Times New Roman" pitchFamily="18" charset="0"/>
                <a:cs typeface="Times New Roman" pitchFamily="18" charset="0"/>
              </a:rPr>
              <a:t>the second article of which read: A permit for conducting the job of editor can only be granted if the person is not a Jew or Gypsy, or is not married to a Jewish or Gypsy woman.</a:t>
            </a:r>
            <a:r>
              <a:rPr lang="sr-Latn-RS" sz="3800" dirty="0">
                <a:latin typeface="Times New Roman" pitchFamily="18" charset="0"/>
                <a:cs typeface="Times New Roman" pitchFamily="18" charset="0"/>
              </a:rPr>
              <a:t> </a:t>
            </a:r>
            <a:r>
              <a:rPr lang="sr-Latn-RS" sz="3800" dirty="0" smtClean="0">
                <a:effectLst/>
                <a:latin typeface="Times New Roman" pitchFamily="18" charset="0"/>
                <a:cs typeface="Times New Roman" pitchFamily="18" charset="0"/>
              </a:rPr>
              <a:t>(</a:t>
            </a:r>
            <a:r>
              <a:rPr lang="en-US" sz="3800" dirty="0" smtClean="0">
                <a:effectLst/>
                <a:latin typeface="Times New Roman" pitchFamily="18" charset="0"/>
                <a:cs typeface="Times New Roman" pitchFamily="18" charset="0"/>
              </a:rPr>
              <a:t>The Orders notice is kept in documents 1/I-III at the VII archives, all the abovementioned are listed under their respective numbers</a:t>
            </a:r>
            <a:r>
              <a:rPr lang="sr-Latn-RS" sz="3800" dirty="0" smtClean="0">
                <a:effectLst/>
                <a:latin typeface="Times New Roman" pitchFamily="18" charset="0"/>
                <a:cs typeface="Times New Roman" pitchFamily="18" charset="0"/>
              </a:rPr>
              <a:t>).</a:t>
            </a:r>
            <a:endParaRPr lang="en-US" sz="3800" dirty="0" smtClean="0">
              <a:effectLst/>
              <a:latin typeface="Times New Roman" pitchFamily="18" charset="0"/>
              <a:cs typeface="Times New Roman" pitchFamily="18" charset="0"/>
            </a:endParaRPr>
          </a:p>
          <a:p>
            <a:pPr marL="0" indent="0" algn="just">
              <a:buNone/>
            </a:pPr>
            <a:r>
              <a:rPr lang="en-US" sz="3800" dirty="0" smtClean="0">
                <a:effectLst/>
                <a:latin typeface="Times New Roman" pitchFamily="18" charset="0"/>
                <a:cs typeface="Times New Roman" pitchFamily="18" charset="0"/>
              </a:rPr>
              <a:t>The Orders notice is kept in documents 1/I-III at the VII archives, all the abovementioned are listed under their respective numbers. </a:t>
            </a:r>
          </a:p>
          <a:p>
            <a:pPr marL="0" indent="0">
              <a:buNone/>
            </a:pPr>
            <a:endParaRPr lang="sr-Latn-RS" sz="1800" dirty="0">
              <a:latin typeface="Times New Roman" pitchFamily="18" charset="0"/>
              <a:cs typeface="Times New Roman" pitchFamily="18" charset="0"/>
            </a:endParaRPr>
          </a:p>
        </p:txBody>
      </p:sp>
      <p:sp>
        <p:nvSpPr>
          <p:cNvPr id="6" name="Content Placeholder 5"/>
          <p:cNvSpPr>
            <a:spLocks noGrp="1"/>
          </p:cNvSpPr>
          <p:nvPr>
            <p:ph sz="half" idx="2"/>
          </p:nvPr>
        </p:nvSpPr>
        <p:spPr>
          <a:xfrm>
            <a:off x="4788024" y="6597352"/>
            <a:ext cx="3822576" cy="260648"/>
          </a:xfrm>
        </p:spPr>
        <p:txBody>
          <a:bodyPr>
            <a:noAutofit/>
          </a:bodyPr>
          <a:lstStyle/>
          <a:p>
            <a:pPr marL="0" indent="0">
              <a:buNone/>
            </a:pPr>
            <a:r>
              <a:rPr lang="sr-Latn-RS" sz="1400" i="1" dirty="0">
                <a:latin typeface="Times New Roman" pitchFamily="18" charset="0"/>
                <a:cs typeface="Times New Roman" pitchFamily="18" charset="0"/>
              </a:rPr>
              <a:t>Roma in prison camps</a:t>
            </a:r>
            <a:endParaRPr lang="sr-Latn-RS" sz="1400" i="1" dirty="0">
              <a:latin typeface="Times New Roman" pitchFamily="18" charset="0"/>
              <a:cs typeface="Times New Roman" pitchFamily="18" charset="0"/>
            </a:endParaRPr>
          </a:p>
        </p:txBody>
      </p:sp>
      <p:pic>
        <p:nvPicPr>
          <p:cNvPr id="1027" name="Picture 3"/>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4860032" y="3573016"/>
            <a:ext cx="4052926" cy="29991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8" name="Picture 4" descr="C:\Users\vesna.kastratovic\Downloads\PP Riga i Faks\Topovske šupe. ..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841005" y="260648"/>
            <a:ext cx="4123483" cy="3022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3907401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6597352"/>
            <a:ext cx="5122912" cy="260648"/>
          </a:xfrm>
        </p:spPr>
        <p:txBody>
          <a:bodyPr>
            <a:noAutofit/>
          </a:bodyPr>
          <a:lstStyle/>
          <a:p>
            <a:pPr algn="l"/>
            <a:r>
              <a:rPr lang="sr-Latn-RS" sz="1400" i="1"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List </a:t>
            </a:r>
            <a:r>
              <a:rPr lang="en-US" sz="1400" i="1" dirty="0">
                <a:latin typeface="Times New Roman" pitchFamily="18" charset="0"/>
                <a:cs typeface="Times New Roman" pitchFamily="18" charset="0"/>
              </a:rPr>
              <a:t>of military commanders in Serbia</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260648"/>
            <a:ext cx="3034680" cy="6480720"/>
          </a:xfrm>
        </p:spPr>
        <p:txBody>
          <a:bodyPr>
            <a:normAutofit/>
          </a:bodyPr>
          <a:lstStyle/>
          <a:p>
            <a:pPr marL="0" indent="0" algn="just">
              <a:buNone/>
            </a:pPr>
            <a:r>
              <a:rPr lang="en-US" sz="1800" dirty="0" smtClean="0">
                <a:latin typeface="Times New Roman" pitchFamily="18" charset="0"/>
                <a:cs typeface="Times New Roman" pitchFamily="18" charset="0"/>
              </a:rPr>
              <a:t>Some other </a:t>
            </a:r>
            <a:r>
              <a:rPr lang="en-US" sz="1800" dirty="0" err="1" smtClean="0">
                <a:latin typeface="Times New Roman" pitchFamily="18" charset="0"/>
                <a:cs typeface="Times New Roman" pitchFamily="18" charset="0"/>
              </a:rPr>
              <a:t>lorders</a:t>
            </a:r>
            <a:r>
              <a:rPr lang="en-US" sz="1800" dirty="0" smtClean="0">
                <a:latin typeface="Times New Roman" pitchFamily="18" charset="0"/>
                <a:cs typeface="Times New Roman" pitchFamily="18" charset="0"/>
              </a:rPr>
              <a:t> concerning the Roma and Jews were also brought to light in the same Order Notice: Article 2 „Of the order for managing a theater“- art. 3 speaks about issuing permits for running the same: A Jew and Gypsy, as well as persons married to the same, cannot obtain permits for leading theaters. The already mentioned regulation also says that applications for work permits for managing theaters are to be submitted in triplicate written in German, to the </a:t>
            </a:r>
            <a:r>
              <a:rPr lang="en-US" sz="1800" dirty="0" err="1" smtClean="0">
                <a:latin typeface="Times New Roman" pitchFamily="18" charset="0"/>
                <a:cs typeface="Times New Roman" pitchFamily="18" charset="0"/>
              </a:rPr>
              <a:t>milatary</a:t>
            </a:r>
            <a:r>
              <a:rPr lang="en-US" sz="1800" dirty="0" smtClean="0">
                <a:latin typeface="Times New Roman" pitchFamily="18" charset="0"/>
                <a:cs typeface="Times New Roman" pitchFamily="18" charset="0"/>
              </a:rPr>
              <a:t> commander in Serbia, and the same must contain data listed in paragraph 8 of this </a:t>
            </a:r>
            <a:r>
              <a:rPr lang="en-US" sz="1800" dirty="0" err="1" smtClean="0">
                <a:latin typeface="Times New Roman" pitchFamily="18" charset="0"/>
                <a:cs typeface="Times New Roman" pitchFamily="18" charset="0"/>
              </a:rPr>
              <a:t>aricle</a:t>
            </a:r>
            <a:r>
              <a:rPr lang="en-US" sz="1800" dirty="0" smtClean="0">
                <a:latin typeface="Times New Roman" pitchFamily="18" charset="0"/>
                <a:cs typeface="Times New Roman" pitchFamily="18" charset="0"/>
              </a:rPr>
              <a:t>, where they state that even their wives are not Jewish, in other words Gypsy.</a:t>
            </a:r>
            <a:endParaRPr lang="en-US" sz="1800" dirty="0">
              <a:latin typeface="Times New Roman" pitchFamily="18" charset="0"/>
              <a:cs typeface="Times New Roman" pitchFamily="18" charset="0"/>
            </a:endParaRPr>
          </a:p>
        </p:txBody>
      </p:sp>
      <p:sp>
        <p:nvSpPr>
          <p:cNvPr id="4" name="Content Placeholder 3"/>
          <p:cNvSpPr>
            <a:spLocks noGrp="1"/>
          </p:cNvSpPr>
          <p:nvPr>
            <p:ph sz="half" idx="2"/>
          </p:nvPr>
        </p:nvSpPr>
        <p:spPr/>
        <p:txBody>
          <a:bodyPr>
            <a:normAutofit/>
          </a:bodyPr>
          <a:lstStyle/>
          <a:p>
            <a:endParaRPr lang="sr-Latn-RS" dirty="0"/>
          </a:p>
        </p:txBody>
      </p:sp>
      <p:pic>
        <p:nvPicPr>
          <p:cNvPr id="2050" name="Picture 2" descr="C:\Users\vesna.kastratovic\Downloads\PP Riga i Faks\12.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563888" y="260648"/>
            <a:ext cx="5184576" cy="633670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72930087"/>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0" y="6525344"/>
            <a:ext cx="4186808" cy="332656"/>
          </a:xfrm>
        </p:spPr>
        <p:txBody>
          <a:bodyPr>
            <a:normAutofit/>
          </a:bodyPr>
          <a:lstStyle/>
          <a:p>
            <a:pPr algn="l"/>
            <a:r>
              <a:rPr lang="sr-Latn-RS" sz="1400" i="1" dirty="0" smtClean="0">
                <a:latin typeface="Times New Roman" pitchFamily="18" charset="0"/>
                <a:cs typeface="Times New Roman" pitchFamily="18" charset="0"/>
              </a:rPr>
              <a:t>                    </a:t>
            </a:r>
            <a:r>
              <a:rPr lang="en-US" sz="1400" i="1" dirty="0" smtClean="0">
                <a:latin typeface="Times New Roman" pitchFamily="18" charset="0"/>
                <a:cs typeface="Times New Roman" pitchFamily="18" charset="0"/>
              </a:rPr>
              <a:t>An </a:t>
            </a:r>
            <a:r>
              <a:rPr lang="en-US" sz="1400" i="1" dirty="0">
                <a:latin typeface="Times New Roman" pitchFamily="18" charset="0"/>
                <a:cs typeface="Times New Roman" pitchFamily="18" charset="0"/>
              </a:rPr>
              <a:t>arrangement for the Roma and Jews</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67544" y="272060"/>
            <a:ext cx="4038600" cy="6408712"/>
          </a:xfrm>
        </p:spPr>
        <p:txBody>
          <a:bodyPr>
            <a:normAutofit lnSpcReduction="10000"/>
          </a:bodyPr>
          <a:lstStyle/>
          <a:p>
            <a:pPr marL="0" indent="0" algn="just">
              <a:buNone/>
            </a:pPr>
            <a:r>
              <a:rPr lang="en-US" sz="1800" dirty="0" smtClean="0">
                <a:latin typeface="Times New Roman" pitchFamily="18" charset="0"/>
                <a:cs typeface="Times New Roman" pitchFamily="18" charset="0"/>
              </a:rPr>
              <a:t> The second part of art.5 of this order also states: A Jew and Gypsy as well as persons married to Jews and </a:t>
            </a:r>
            <a:r>
              <a:rPr lang="en-US" sz="1800" dirty="0" err="1" smtClean="0">
                <a:latin typeface="Times New Roman" pitchFamily="18" charset="0"/>
                <a:cs typeface="Times New Roman" pitchFamily="18" charset="0"/>
              </a:rPr>
              <a:t>Gupsies</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Document of the state committee for determining war crimes of the occupiers and their assistants. INV no. 11291 Archives V.I.I. 8/2-1.</a:t>
            </a:r>
            <a:r>
              <a:rPr lang="sr-Latn-RS" sz="1800" dirty="0" smtClean="0">
                <a:latin typeface="Times New Roman" pitchFamily="18" charset="0"/>
                <a:cs typeface="Times New Roman" pitchFamily="18" charset="0"/>
              </a:rPr>
              <a:t>)</a:t>
            </a:r>
            <a:r>
              <a:rPr lang="en-US" sz="1800" dirty="0" smtClean="0">
                <a:latin typeface="Times New Roman" pitchFamily="18" charset="0"/>
                <a:cs typeface="Times New Roman" pitchFamily="18" charset="0"/>
              </a:rPr>
              <a:t>, cannot work nor be employed by companies (referring to theaters). It is also underlined that this regulation, issued on May 20, 1941 be in effect retroactively beginning May 1, 1941. The third paragraph of article 2 – Regulations on the work of movie theaters and movie rentals says: The Jews and </a:t>
            </a:r>
            <a:r>
              <a:rPr lang="en-US" sz="1800" dirty="0" err="1" smtClean="0">
                <a:latin typeface="Times New Roman" pitchFamily="18" charset="0"/>
                <a:cs typeface="Times New Roman" pitchFamily="18" charset="0"/>
              </a:rPr>
              <a:t>Gypises</a:t>
            </a:r>
            <a:r>
              <a:rPr lang="en-US" sz="1800" dirty="0" smtClean="0">
                <a:latin typeface="Times New Roman" pitchFamily="18" charset="0"/>
                <a:cs typeface="Times New Roman" pitchFamily="18" charset="0"/>
              </a:rPr>
              <a:t>, as well as persons married to Jews and Gypsies cannot obtain work permits for running movie theaters, contain the applicant‘s, or his assistant‘s written statement that neither he nor his wife are Jewish or Gypsy (paragraph 2), while paragraph 9 of the same article provides for the written statement which must also contain the information that neither the assistants nor </a:t>
            </a:r>
            <a:r>
              <a:rPr lang="en-US" sz="1800" dirty="0" err="1" smtClean="0">
                <a:latin typeface="Times New Roman" pitchFamily="18" charset="0"/>
                <a:cs typeface="Times New Roman" pitchFamily="18" charset="0"/>
              </a:rPr>
              <a:t>theri</a:t>
            </a:r>
            <a:r>
              <a:rPr lang="en-US" sz="1800" dirty="0" smtClean="0">
                <a:latin typeface="Times New Roman" pitchFamily="18" charset="0"/>
                <a:cs typeface="Times New Roman" pitchFamily="18" charset="0"/>
              </a:rPr>
              <a:t> wives are Jewish or Gypsies.</a:t>
            </a: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p:txBody>
          <a:bodyPr>
            <a:normAutofit lnSpcReduction="10000"/>
          </a:bodyPr>
          <a:lstStyle/>
          <a:p>
            <a:endParaRPr lang="sr-Latn-RS" dirty="0"/>
          </a:p>
        </p:txBody>
      </p:sp>
      <p:pic>
        <p:nvPicPr>
          <p:cNvPr id="3074" name="Picture 2" descr="C:\Users\vesna.kastratovic\Downloads\PP Riga i Faks\11.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572000" y="260648"/>
            <a:ext cx="4248472" cy="62646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452495309"/>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076056" y="3431381"/>
            <a:ext cx="4320480" cy="288032"/>
          </a:xfrm>
        </p:spPr>
        <p:txBody>
          <a:bodyPr>
            <a:normAutofit fontScale="90000"/>
          </a:bodyPr>
          <a:lstStyle/>
          <a:p>
            <a:pPr algn="l"/>
            <a:r>
              <a:rPr lang="en-US" sz="1400" i="1" dirty="0">
                <a:latin typeface="Times New Roman" pitchFamily="18" charset="0"/>
                <a:cs typeface="Times New Roman" pitchFamily="18" charset="0"/>
              </a:rPr>
              <a:t>A survivor from the </a:t>
            </a:r>
            <a:r>
              <a:rPr lang="en-US" sz="1400" i="1" dirty="0" err="1">
                <a:latin typeface="Times New Roman" pitchFamily="18" charset="0"/>
                <a:cs typeface="Times New Roman" pitchFamily="18" charset="0"/>
              </a:rPr>
              <a:t>Sajmišta</a:t>
            </a:r>
            <a:r>
              <a:rPr lang="en-US" sz="1400" i="1" dirty="0">
                <a:latin typeface="Times New Roman" pitchFamily="18" charset="0"/>
                <a:cs typeface="Times New Roman" pitchFamily="18" charset="0"/>
              </a:rPr>
              <a:t>, </a:t>
            </a:r>
            <a:r>
              <a:rPr lang="en-US" sz="1400" i="1" dirty="0" err="1">
                <a:latin typeface="Times New Roman" pitchFamily="18" charset="0"/>
                <a:cs typeface="Times New Roman" pitchFamily="18" charset="0"/>
              </a:rPr>
              <a:t>Branislav</a:t>
            </a:r>
            <a:r>
              <a:rPr lang="en-US" sz="1400" i="1" dirty="0">
                <a:latin typeface="Times New Roman" pitchFamily="18" charset="0"/>
                <a:cs typeface="Times New Roman" pitchFamily="18" charset="0"/>
              </a:rPr>
              <a:t> </a:t>
            </a:r>
            <a:r>
              <a:rPr lang="en-US" sz="1400" i="1" dirty="0" err="1">
                <a:latin typeface="Times New Roman" pitchFamily="18" charset="0"/>
                <a:cs typeface="Times New Roman" pitchFamily="18" charset="0"/>
              </a:rPr>
              <a:t>Acković</a:t>
            </a:r>
            <a:r>
              <a:rPr lang="en-US" sz="1400" i="1" dirty="0">
                <a:latin typeface="Times New Roman" pitchFamily="18" charset="0"/>
                <a:cs typeface="Times New Roman" pitchFamily="18" charset="0"/>
              </a:rPr>
              <a:t> survived</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260648"/>
            <a:ext cx="4402832" cy="6480720"/>
          </a:xfrm>
        </p:spPr>
        <p:txBody>
          <a:bodyPr>
            <a:normAutofit lnSpcReduction="10000"/>
          </a:bodyPr>
          <a:lstStyle/>
          <a:p>
            <a:pPr marL="0" lvl="0" indent="0" algn="just">
              <a:buNone/>
            </a:pPr>
            <a:r>
              <a:rPr lang="en-US" sz="1800" dirty="0">
                <a:solidFill>
                  <a:prstClr val="black"/>
                </a:solidFill>
                <a:latin typeface="Times New Roman" pitchFamily="18" charset="0"/>
                <a:cs typeface="Times New Roman" pitchFamily="18" charset="0"/>
              </a:rPr>
              <a:t>Art. 7 of the cited Regulation states: Jews and Gypsies as well as person married to Jews and Gypsies in principle are excluded from jobs in companies concerned with movie rentals. Although this regulation was brought on May 20, 1941, its article 13, regulates its effectiveness beginning with May 1 1941. Article 2. of the Regulation on Cabarets and Variety shows“ states that Jews and Gypsies as well as persons married to Jews and Gypsies cannot obtain a working permit for running the same. Paragraph 2 of article 3 provides that applications for running cabarets and variety shows must also contain: A written statement of the applicant that neither he nor his legal spouse are Jewish or Gypsies, and paragraph 8 of the mentioned </a:t>
            </a:r>
            <a:r>
              <a:rPr lang="en-US" sz="1800" dirty="0" err="1">
                <a:solidFill>
                  <a:prstClr val="black"/>
                </a:solidFill>
                <a:latin typeface="Times New Roman" pitchFamily="18" charset="0"/>
                <a:cs typeface="Times New Roman" pitchFamily="18" charset="0"/>
              </a:rPr>
              <a:t>aricle</a:t>
            </a:r>
            <a:r>
              <a:rPr lang="en-US" sz="1800" dirty="0">
                <a:solidFill>
                  <a:prstClr val="black"/>
                </a:solidFill>
                <a:latin typeface="Times New Roman" pitchFamily="18" charset="0"/>
                <a:cs typeface="Times New Roman" pitchFamily="18" charset="0"/>
              </a:rPr>
              <a:t> also provides for a written </a:t>
            </a:r>
            <a:r>
              <a:rPr lang="en-US" sz="1800" dirty="0" err="1">
                <a:solidFill>
                  <a:prstClr val="black"/>
                </a:solidFill>
                <a:latin typeface="Times New Roman" pitchFamily="18" charset="0"/>
                <a:cs typeface="Times New Roman" pitchFamily="18" charset="0"/>
              </a:rPr>
              <a:t>staement</a:t>
            </a:r>
            <a:r>
              <a:rPr lang="en-US" sz="1800" dirty="0">
                <a:solidFill>
                  <a:prstClr val="black"/>
                </a:solidFill>
                <a:latin typeface="Times New Roman" pitchFamily="18" charset="0"/>
                <a:cs typeface="Times New Roman" pitchFamily="18" charset="0"/>
              </a:rPr>
              <a:t> by the applicant which states:“ That neither the assistants not their legal spouses are Jewish or Gypsies. The second part of this regulation which concerns artists states: Jews and Gypsies as well as persons married to Jews and Gypsies cannot be retained by cabarets or variety shows.</a:t>
            </a:r>
            <a:endParaRPr lang="sr-Latn-RS" sz="1800" dirty="0">
              <a:solidFill>
                <a:prstClr val="black"/>
              </a:solidFill>
              <a:latin typeface="Times New Roman" pitchFamily="18" charset="0"/>
              <a:cs typeface="Times New Roman" pitchFamily="18" charset="0"/>
            </a:endParaRPr>
          </a:p>
        </p:txBody>
      </p:sp>
      <p:sp>
        <p:nvSpPr>
          <p:cNvPr id="4" name="Content Placeholder 3"/>
          <p:cNvSpPr>
            <a:spLocks noGrp="1"/>
          </p:cNvSpPr>
          <p:nvPr>
            <p:ph sz="half" idx="2"/>
          </p:nvPr>
        </p:nvSpPr>
        <p:spPr>
          <a:xfrm>
            <a:off x="5220072" y="6525344"/>
            <a:ext cx="3672681" cy="288032"/>
          </a:xfrm>
        </p:spPr>
        <p:txBody>
          <a:bodyPr>
            <a:noAutofit/>
          </a:bodyPr>
          <a:lstStyle/>
          <a:p>
            <a:pPr marL="0" indent="0">
              <a:buNone/>
            </a:pPr>
            <a:r>
              <a:rPr lang="sr-Latn-RS" sz="1300" i="1" dirty="0">
                <a:latin typeface="Times New Roman" pitchFamily="18" charset="0"/>
                <a:cs typeface="Times New Roman" pitchFamily="18" charset="0"/>
              </a:rPr>
              <a:t>Camp Old Fairground</a:t>
            </a:r>
          </a:p>
        </p:txBody>
      </p:sp>
      <p:pic>
        <p:nvPicPr>
          <p:cNvPr id="15362"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796136" y="121444"/>
            <a:ext cx="2736850" cy="33099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20072" y="3717032"/>
            <a:ext cx="3613721" cy="28083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12322048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63888" y="3573016"/>
            <a:ext cx="5122912" cy="216024"/>
          </a:xfrm>
        </p:spPr>
        <p:txBody>
          <a:bodyPr>
            <a:noAutofit/>
          </a:bodyPr>
          <a:lstStyle/>
          <a:p>
            <a:pPr algn="l"/>
            <a:r>
              <a:rPr lang="en-US" sz="1400" i="1" dirty="0">
                <a:latin typeface="Times New Roman" pitchFamily="18" charset="0"/>
                <a:cs typeface="Times New Roman" pitchFamily="18" charset="0"/>
              </a:rPr>
              <a:t>German soldiers with Roma who may shoot</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67544" y="332656"/>
            <a:ext cx="2952328" cy="6525344"/>
          </a:xfrm>
        </p:spPr>
        <p:txBody>
          <a:bodyPr>
            <a:normAutofit fontScale="55000" lnSpcReduction="20000"/>
          </a:bodyPr>
          <a:lstStyle/>
          <a:p>
            <a:pPr marL="0" indent="0" algn="just">
              <a:buNone/>
            </a:pPr>
            <a:r>
              <a:rPr lang="en-US" sz="3300" dirty="0">
                <a:latin typeface="Times New Roman" pitchFamily="18" charset="0"/>
                <a:cs typeface="Times New Roman" pitchFamily="18" charset="0"/>
              </a:rPr>
              <a:t>On the last day of May 1941, in the Notice of Regulations of the military commander for Serbia no 8. proclaimed the Order which concerns the Jews and Gypsies). The second part of this order concerns exclusively the Roma. Its article 18 states: Gypsies are </a:t>
            </a:r>
            <a:r>
              <a:rPr lang="en-US" sz="3300" dirty="0" err="1">
                <a:latin typeface="Times New Roman" pitchFamily="18" charset="0"/>
                <a:cs typeface="Times New Roman" pitchFamily="18" charset="0"/>
              </a:rPr>
              <a:t>assimilaterd</a:t>
            </a:r>
            <a:r>
              <a:rPr lang="en-US" sz="3300" dirty="0">
                <a:latin typeface="Times New Roman" pitchFamily="18" charset="0"/>
                <a:cs typeface="Times New Roman" pitchFamily="18" charset="0"/>
              </a:rPr>
              <a:t> to Jews. For them pertaining regulations of this Order are effective. </a:t>
            </a:r>
            <a:r>
              <a:rPr lang="en-US" sz="3300" dirty="0" err="1">
                <a:latin typeface="Times New Roman" pitchFamily="18" charset="0"/>
                <a:cs typeface="Times New Roman" pitchFamily="18" charset="0"/>
              </a:rPr>
              <a:t>Everone</a:t>
            </a:r>
            <a:r>
              <a:rPr lang="en-US" sz="3300" dirty="0">
                <a:latin typeface="Times New Roman" pitchFamily="18" charset="0"/>
                <a:cs typeface="Times New Roman" pitchFamily="18" charset="0"/>
              </a:rPr>
              <a:t> is familiar with what is provided for the Jews and by that the Roma as well, thus we need not list them. Art 19 states: A Gypsy  is considered that person who is a </a:t>
            </a:r>
            <a:r>
              <a:rPr lang="en-US" sz="3300" dirty="0" err="1">
                <a:latin typeface="Times New Roman" pitchFamily="18" charset="0"/>
                <a:cs typeface="Times New Roman" pitchFamily="18" charset="0"/>
              </a:rPr>
              <a:t>descendednt</a:t>
            </a:r>
            <a:r>
              <a:rPr lang="en-US" sz="3300" dirty="0">
                <a:latin typeface="Times New Roman" pitchFamily="18" charset="0"/>
                <a:cs typeface="Times New Roman" pitchFamily="18" charset="0"/>
              </a:rPr>
              <a:t> of at least three Gypsy ancestors. Even the Gypsy half-breeds with one or two Gypsy ancestors, and who are married to a Gypsy or are about to marry one, are also assimilated with Gypsies.</a:t>
            </a:r>
          </a:p>
          <a:p>
            <a:pPr marL="0" indent="0">
              <a:buNone/>
            </a:pP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a:xfrm>
            <a:off x="3491880" y="6525344"/>
            <a:ext cx="5194920" cy="288032"/>
          </a:xfrm>
        </p:spPr>
        <p:txBody>
          <a:bodyPr>
            <a:noAutofit/>
          </a:bodyPr>
          <a:lstStyle/>
          <a:p>
            <a:pPr marL="0" indent="0">
              <a:buNone/>
            </a:pPr>
            <a:r>
              <a:rPr lang="sr-Latn-RS" sz="1400" i="1" dirty="0">
                <a:latin typeface="Times New Roman" pitchFamily="18" charset="0"/>
                <a:cs typeface="Times New Roman" pitchFamily="18" charset="0"/>
              </a:rPr>
              <a:t> Shooting an unknown Roma</a:t>
            </a:r>
          </a:p>
        </p:txBody>
      </p:sp>
      <p:pic>
        <p:nvPicPr>
          <p:cNvPr id="13314"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35896" y="3789040"/>
            <a:ext cx="4896544" cy="28162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3315" name="Picture 3" descr="C:\Users\vesna.kastratovic\Downloads\PP Riga i Faks\Nemački vojnici u društvu Roma koje će možda streljati.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635896" y="332656"/>
            <a:ext cx="4896544" cy="324036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5422857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013316" y="3068960"/>
            <a:ext cx="5673483" cy="288032"/>
          </a:xfrm>
        </p:spPr>
        <p:txBody>
          <a:bodyPr>
            <a:noAutofit/>
          </a:bodyPr>
          <a:lstStyle/>
          <a:p>
            <a:pPr algn="l"/>
            <a:r>
              <a:rPr lang="sr-Latn-RS" sz="1400" i="1" dirty="0">
                <a:latin typeface="Times New Roman" pitchFamily="18" charset="0"/>
                <a:cs typeface="Times New Roman" pitchFamily="18" charset="0"/>
              </a:rPr>
              <a:t>Roma family in Jatagan Mali</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67544" y="260648"/>
            <a:ext cx="2232248" cy="6480720"/>
          </a:xfrm>
        </p:spPr>
        <p:txBody>
          <a:bodyPr>
            <a:normAutofit/>
          </a:bodyPr>
          <a:lstStyle/>
          <a:p>
            <a:pPr marL="0" indent="0" algn="just">
              <a:buNone/>
            </a:pPr>
            <a:r>
              <a:rPr lang="en-US" sz="1800" dirty="0" smtClean="0">
                <a:latin typeface="Times New Roman" pitchFamily="18" charset="0"/>
                <a:cs typeface="Times New Roman" pitchFamily="18" charset="0"/>
              </a:rPr>
              <a:t> Art 20. states: For marking Gypsies, arm band must be worn which must also be yellow and carrying the insignia „Gypsy“. Based on registration, Gypsies are to be entered in Gypsy lists. Sanctions for not respecting this Regulation are provided for in art 22 which states: Whoever disrespects the regulations of this Order will be punished by </a:t>
            </a:r>
            <a:r>
              <a:rPr lang="en-US" sz="1800" dirty="0" err="1" smtClean="0">
                <a:latin typeface="Times New Roman" pitchFamily="18" charset="0"/>
                <a:cs typeface="Times New Roman" pitchFamily="18" charset="0"/>
              </a:rPr>
              <a:t>imprisonement</a:t>
            </a:r>
            <a:r>
              <a:rPr lang="en-US" sz="1800" dirty="0" smtClean="0">
                <a:latin typeface="Times New Roman" pitchFamily="18" charset="0"/>
                <a:cs typeface="Times New Roman" pitchFamily="18" charset="0"/>
              </a:rPr>
              <a:t> of fine.</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In more serious cases they will be sentenced to hard labor or death.</a:t>
            </a:r>
            <a:endParaRPr lang="sr-Latn-RS" sz="1800" dirty="0" smtClean="0">
              <a:latin typeface="Times New Roman" pitchFamily="18" charset="0"/>
              <a:cs typeface="Times New Roman" pitchFamily="18" charset="0"/>
            </a:endParaRPr>
          </a:p>
        </p:txBody>
      </p:sp>
      <p:sp>
        <p:nvSpPr>
          <p:cNvPr id="5" name="Content Placeholder 4"/>
          <p:cNvSpPr>
            <a:spLocks noGrp="1"/>
          </p:cNvSpPr>
          <p:nvPr>
            <p:ph sz="half" idx="2"/>
          </p:nvPr>
        </p:nvSpPr>
        <p:spPr>
          <a:xfrm>
            <a:off x="2915817" y="6525344"/>
            <a:ext cx="5770984" cy="332656"/>
          </a:xfrm>
        </p:spPr>
        <p:txBody>
          <a:bodyPr>
            <a:normAutofit/>
          </a:bodyPr>
          <a:lstStyle/>
          <a:p>
            <a:pPr marL="0" indent="0">
              <a:buNone/>
            </a:pPr>
            <a:r>
              <a:rPr lang="sr-Latn-RS" sz="1400" i="1" dirty="0" smtClean="0">
                <a:latin typeface="Times New Roman" pitchFamily="18" charset="0"/>
                <a:cs typeface="Times New Roman" pitchFamily="18" charset="0"/>
              </a:rPr>
              <a:t>   Shooting </a:t>
            </a:r>
            <a:r>
              <a:rPr lang="sr-Latn-RS" sz="1400" i="1" dirty="0">
                <a:latin typeface="Times New Roman" pitchFamily="18" charset="0"/>
                <a:cs typeface="Times New Roman" pitchFamily="18" charset="0"/>
              </a:rPr>
              <a:t>Banjik detainees</a:t>
            </a:r>
          </a:p>
        </p:txBody>
      </p:sp>
      <p:pic>
        <p:nvPicPr>
          <p:cNvPr id="8195" name="Picture 3" descr="F:\Logori u Srbiji\Logor Banjica-Romi\holoka10.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3316" y="3356992"/>
            <a:ext cx="5688632" cy="3218309"/>
          </a:xfrm>
          <a:prstGeom prst="rect">
            <a:avLst/>
          </a:prstGeom>
          <a:noFill/>
          <a:extLst>
            <a:ext uri="{909E8E84-426E-40DD-AFC4-6F175D3DCCD1}">
              <a14:hiddenFill xmlns:a14="http://schemas.microsoft.com/office/drawing/2010/main">
                <a:solidFill>
                  <a:srgbClr val="FFFFFF"/>
                </a:solidFill>
              </a14:hiddenFill>
            </a:ext>
          </a:extLst>
        </p:spPr>
      </p:pic>
      <p:pic>
        <p:nvPicPr>
          <p:cNvPr id="8197" name="Picture 5"/>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13317" y="116632"/>
            <a:ext cx="5688632" cy="29523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70497086"/>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915816" y="2852936"/>
            <a:ext cx="6228184" cy="216024"/>
          </a:xfrm>
        </p:spPr>
        <p:txBody>
          <a:bodyPr>
            <a:normAutofit fontScale="90000"/>
          </a:bodyPr>
          <a:lstStyle/>
          <a:p>
            <a:pPr algn="l"/>
            <a:r>
              <a:rPr lang="en-US" sz="1400" i="1" dirty="0">
                <a:latin typeface="Times New Roman" pitchFamily="18" charset="0"/>
                <a:cs typeface="Times New Roman" pitchFamily="18" charset="0"/>
              </a:rPr>
              <a:t>The memorial area of the camp of </a:t>
            </a:r>
            <a:r>
              <a:rPr lang="en-US" sz="1400" i="1" dirty="0" err="1">
                <a:latin typeface="Times New Roman" pitchFamily="18" charset="0"/>
                <a:cs typeface="Times New Roman" pitchFamily="18" charset="0"/>
              </a:rPr>
              <a:t>Jabuka</a:t>
            </a:r>
            <a:r>
              <a:rPr lang="en-US" sz="1400" i="1" dirty="0">
                <a:latin typeface="Times New Roman" pitchFamily="18" charset="0"/>
                <a:cs typeface="Times New Roman" pitchFamily="18" charset="0"/>
              </a:rPr>
              <a:t>, where many Roma from Belgrade were killed</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57200" y="260648"/>
            <a:ext cx="2458616" cy="6480720"/>
          </a:xfrm>
        </p:spPr>
        <p:txBody>
          <a:bodyPr>
            <a:normAutofit fontScale="92500" lnSpcReduction="20000"/>
          </a:bodyPr>
          <a:lstStyle/>
          <a:p>
            <a:pPr marL="0" indent="0" algn="just">
              <a:buNone/>
            </a:pPr>
            <a:r>
              <a:rPr lang="en-US" sz="1900" dirty="0" smtClean="0">
                <a:latin typeface="Times New Roman" pitchFamily="18" charset="0"/>
                <a:cs typeface="Times New Roman" pitchFamily="18" charset="0"/>
              </a:rPr>
              <a:t>The day of Hitler‘s attack on the USSR, on July 22, 1941, a Regulation to </a:t>
            </a:r>
            <a:r>
              <a:rPr lang="en-US" sz="1900" dirty="0" err="1" smtClean="0">
                <a:latin typeface="Times New Roman" pitchFamily="18" charset="0"/>
                <a:cs typeface="Times New Roman" pitchFamily="18" charset="0"/>
              </a:rPr>
              <a:t>suppleme</a:t>
            </a:r>
            <a:r>
              <a:rPr lang="sr-Latn-RS" sz="1900" dirty="0" smtClean="0">
                <a:latin typeface="Times New Roman" pitchFamily="18" charset="0"/>
                <a:cs typeface="Times New Roman" pitchFamily="18" charset="0"/>
              </a:rPr>
              <a:t>-</a:t>
            </a:r>
          </a:p>
          <a:p>
            <a:pPr marL="0" indent="0" algn="just">
              <a:buNone/>
            </a:pPr>
            <a:r>
              <a:rPr lang="en-US" sz="1900" dirty="0" err="1" smtClean="0">
                <a:latin typeface="Times New Roman" pitchFamily="18" charset="0"/>
                <a:cs typeface="Times New Roman" pitchFamily="18" charset="0"/>
              </a:rPr>
              <a:t>nt</a:t>
            </a:r>
            <a:r>
              <a:rPr lang="en-US" sz="1900" dirty="0" smtClean="0">
                <a:latin typeface="Times New Roman" pitchFamily="18" charset="0"/>
                <a:cs typeface="Times New Roman" pitchFamily="18" charset="0"/>
              </a:rPr>
              <a:t> </a:t>
            </a:r>
            <a:r>
              <a:rPr lang="en-US" sz="1900" dirty="0" err="1" smtClean="0">
                <a:latin typeface="Times New Roman" pitchFamily="18" charset="0"/>
                <a:cs typeface="Times New Roman" pitchFamily="18" charset="0"/>
              </a:rPr>
              <a:t>trhe</a:t>
            </a:r>
            <a:r>
              <a:rPr lang="en-US" sz="1900" dirty="0" smtClean="0">
                <a:latin typeface="Times New Roman" pitchFamily="18" charset="0"/>
                <a:cs typeface="Times New Roman" pitchFamily="18" charset="0"/>
              </a:rPr>
              <a:t> abovementioned Order which concerns the Jews and </a:t>
            </a:r>
            <a:r>
              <a:rPr lang="en-US" sz="1900" dirty="0" err="1" smtClean="0">
                <a:latin typeface="Times New Roman" pitchFamily="18" charset="0"/>
                <a:cs typeface="Times New Roman" pitchFamily="18" charset="0"/>
              </a:rPr>
              <a:t>Gypsis</a:t>
            </a:r>
            <a:r>
              <a:rPr lang="en-US" sz="1900" dirty="0" smtClean="0">
                <a:latin typeface="Times New Roman" pitchFamily="18" charset="0"/>
                <a:cs typeface="Times New Roman" pitchFamily="18" charset="0"/>
              </a:rPr>
              <a:t> dated </a:t>
            </a:r>
            <a:r>
              <a:rPr lang="en-US" sz="1900" dirty="0" err="1" smtClean="0">
                <a:latin typeface="Times New Roman" pitchFamily="18" charset="0"/>
                <a:cs typeface="Times New Roman" pitchFamily="18" charset="0"/>
              </a:rPr>
              <a:t>Maj</a:t>
            </a:r>
            <a:r>
              <a:rPr lang="en-US" sz="1900" dirty="0" smtClean="0">
                <a:latin typeface="Times New Roman" pitchFamily="18" charset="0"/>
                <a:cs typeface="Times New Roman" pitchFamily="18" charset="0"/>
              </a:rPr>
              <a:t> 30, 1941.(</a:t>
            </a:r>
            <a:r>
              <a:rPr lang="en-US" sz="1900" dirty="0" err="1" smtClean="0">
                <a:latin typeface="Times New Roman" pitchFamily="18" charset="0"/>
                <a:cs typeface="Times New Roman" pitchFamily="18" charset="0"/>
              </a:rPr>
              <a:t>Same,m</a:t>
            </a:r>
            <a:r>
              <a:rPr lang="en-US" sz="1900" dirty="0" smtClean="0">
                <a:latin typeface="Times New Roman" pitchFamily="18" charset="0"/>
                <a:cs typeface="Times New Roman" pitchFamily="18" charset="0"/>
              </a:rPr>
              <a:t> INV no. 11291 Archives V. I.I. 9/2-1.), which was not published in the Paper of Orders of the </a:t>
            </a:r>
            <a:r>
              <a:rPr lang="en-US" sz="1900" dirty="0" err="1" smtClean="0">
                <a:latin typeface="Times New Roman" pitchFamily="18" charset="0"/>
                <a:cs typeface="Times New Roman" pitchFamily="18" charset="0"/>
              </a:rPr>
              <a:t>milatery</a:t>
            </a:r>
            <a:r>
              <a:rPr lang="en-US" sz="1900" dirty="0" smtClean="0">
                <a:latin typeface="Times New Roman" pitchFamily="18" charset="0"/>
                <a:cs typeface="Times New Roman" pitchFamily="18" charset="0"/>
              </a:rPr>
              <a:t> commander for Serbia dated 25 </a:t>
            </a:r>
            <a:r>
              <a:rPr lang="en-US" sz="1900" dirty="0" err="1" smtClean="0">
                <a:latin typeface="Times New Roman" pitchFamily="18" charset="0"/>
                <a:cs typeface="Times New Roman" pitchFamily="18" charset="0"/>
              </a:rPr>
              <a:t>july</a:t>
            </a:r>
            <a:r>
              <a:rPr lang="en-US" sz="1900" dirty="0" smtClean="0">
                <a:latin typeface="Times New Roman" pitchFamily="18" charset="0"/>
                <a:cs typeface="Times New Roman" pitchFamily="18" charset="0"/>
              </a:rPr>
              <a:t> 1941, and which even </a:t>
            </a:r>
            <a:r>
              <a:rPr lang="en-US" sz="1900" dirty="0" smtClean="0">
                <a:latin typeface="Times New Roman" pitchFamily="18" charset="0"/>
                <a:cs typeface="Times New Roman" pitchFamily="18" charset="0"/>
              </a:rPr>
              <a:t>more</a:t>
            </a:r>
            <a:r>
              <a:rPr lang="sr-Latn-RS" sz="1900" dirty="0" smtClean="0">
                <a:latin typeface="Times New Roman" pitchFamily="18" charset="0"/>
                <a:cs typeface="Times New Roman" pitchFamily="18" charset="0"/>
              </a:rPr>
              <a:t> </a:t>
            </a:r>
            <a:r>
              <a:rPr lang="en-US" sz="1900" dirty="0" smtClean="0">
                <a:latin typeface="Times New Roman" pitchFamily="18" charset="0"/>
                <a:cs typeface="Times New Roman" pitchFamily="18" charset="0"/>
              </a:rPr>
              <a:t>drastically  </a:t>
            </a:r>
            <a:r>
              <a:rPr lang="en-US" sz="1900" dirty="0" err="1" smtClean="0">
                <a:latin typeface="Times New Roman" pitchFamily="18" charset="0"/>
                <a:cs typeface="Times New Roman" pitchFamily="18" charset="0"/>
              </a:rPr>
              <a:t>regul</a:t>
            </a:r>
            <a:r>
              <a:rPr lang="sr-Latn-RS" sz="1900" dirty="0" smtClean="0">
                <a:latin typeface="Times New Roman" pitchFamily="18" charset="0"/>
                <a:cs typeface="Times New Roman" pitchFamily="18" charset="0"/>
              </a:rPr>
              <a:t>a</a:t>
            </a:r>
            <a:r>
              <a:rPr lang="en-US" sz="1900" dirty="0" smtClean="0">
                <a:latin typeface="Times New Roman" pitchFamily="18" charset="0"/>
                <a:cs typeface="Times New Roman" pitchFamily="18" charset="0"/>
              </a:rPr>
              <a:t>ted </a:t>
            </a:r>
            <a:r>
              <a:rPr lang="en-US" sz="1900" dirty="0" smtClean="0">
                <a:latin typeface="Times New Roman" pitchFamily="18" charset="0"/>
                <a:cs typeface="Times New Roman" pitchFamily="18" charset="0"/>
              </a:rPr>
              <a:t>all the significant issues concerning the life and employment of the Roma and Jews. </a:t>
            </a:r>
          </a:p>
          <a:p>
            <a:pPr marL="0" indent="0" algn="just">
              <a:buNone/>
            </a:pPr>
            <a:endParaRPr lang="sr-Latn-RS" sz="1800" dirty="0">
              <a:latin typeface="Times New Roman" pitchFamily="18" charset="0"/>
              <a:cs typeface="Times New Roman" pitchFamily="18" charset="0"/>
            </a:endParaRPr>
          </a:p>
        </p:txBody>
      </p:sp>
      <p:sp>
        <p:nvSpPr>
          <p:cNvPr id="5" name="Content Placeholder 4"/>
          <p:cNvSpPr>
            <a:spLocks noGrp="1"/>
          </p:cNvSpPr>
          <p:nvPr>
            <p:ph sz="half" idx="2"/>
          </p:nvPr>
        </p:nvSpPr>
        <p:spPr>
          <a:xfrm>
            <a:off x="2987824" y="6597352"/>
            <a:ext cx="5698976" cy="260648"/>
          </a:xfrm>
        </p:spPr>
        <p:txBody>
          <a:bodyPr>
            <a:normAutofit fontScale="92500" lnSpcReduction="20000"/>
          </a:bodyPr>
          <a:lstStyle/>
          <a:p>
            <a:pPr marL="0" indent="0">
              <a:buNone/>
            </a:pPr>
            <a:r>
              <a:rPr lang="en-US" sz="1400" i="1" dirty="0">
                <a:latin typeface="Times New Roman" pitchFamily="18" charset="0"/>
                <a:cs typeface="Times New Roman" pitchFamily="18" charset="0"/>
              </a:rPr>
              <a:t>Everyday life in the Belgrade </a:t>
            </a:r>
            <a:r>
              <a:rPr lang="en-US" sz="1400" i="1" dirty="0" err="1">
                <a:latin typeface="Times New Roman" pitchFamily="18" charset="0"/>
                <a:cs typeface="Times New Roman" pitchFamily="18" charset="0"/>
              </a:rPr>
              <a:t>Jatagan</a:t>
            </a:r>
            <a:r>
              <a:rPr lang="en-US" sz="1400" i="1" dirty="0">
                <a:latin typeface="Times New Roman" pitchFamily="18" charset="0"/>
                <a:cs typeface="Times New Roman" pitchFamily="18" charset="0"/>
              </a:rPr>
              <a:t> Mali</a:t>
            </a:r>
            <a:endParaRPr lang="sr-Latn-RS" sz="1400" i="1" dirty="0">
              <a:latin typeface="Times New Roman" pitchFamily="18" charset="0"/>
              <a:cs typeface="Times New Roman" pitchFamily="18" charset="0"/>
            </a:endParaRPr>
          </a:p>
        </p:txBody>
      </p:sp>
      <p:pic>
        <p:nvPicPr>
          <p:cNvPr id="10243" name="Picture 3" descr="F:\DOKUMENTI IZ LAPTOPA\acko novi folder sa sivog kompjutera\fotografije a muzej2\Jatagan Mala - Ucitelj Violine.tif"/>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070975" y="3068960"/>
            <a:ext cx="5616624" cy="3526552"/>
          </a:xfrm>
          <a:prstGeom prst="rect">
            <a:avLst/>
          </a:prstGeom>
          <a:noFill/>
          <a:extLst>
            <a:ext uri="{909E8E84-426E-40DD-AFC4-6F175D3DCCD1}">
              <a14:hiddenFill xmlns:a14="http://schemas.microsoft.com/office/drawing/2010/main">
                <a:solidFill>
                  <a:srgbClr val="FFFFFF"/>
                </a:solidFill>
              </a14:hiddenFill>
            </a:ext>
          </a:extLst>
        </p:spPr>
      </p:pic>
      <p:pic>
        <p:nvPicPr>
          <p:cNvPr id="10245" name="Picture 5" descr="C:\Users\vesna.kastratovic\Downloads\PP Riga i Faks\Logor Jabuk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093262" y="188640"/>
            <a:ext cx="5594337" cy="266429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289314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19652" y="3068330"/>
            <a:ext cx="5567147" cy="288662"/>
          </a:xfrm>
        </p:spPr>
        <p:txBody>
          <a:bodyPr>
            <a:noAutofit/>
          </a:bodyPr>
          <a:lstStyle/>
          <a:p>
            <a:pPr algn="l"/>
            <a:r>
              <a:rPr lang="sr-Latn-RS" sz="1400" i="1" dirty="0">
                <a:latin typeface="Times New Roman" pitchFamily="18" charset="0"/>
                <a:cs typeface="Times New Roman" pitchFamily="18" charset="0"/>
              </a:rPr>
              <a:t>The fascists are shooting</a:t>
            </a:r>
            <a:endParaRPr lang="sr-Latn-RS" sz="1400" i="1" dirty="0">
              <a:latin typeface="Times New Roman" pitchFamily="18" charset="0"/>
              <a:cs typeface="Times New Roman" pitchFamily="18" charset="0"/>
            </a:endParaRPr>
          </a:p>
        </p:txBody>
      </p:sp>
      <p:sp>
        <p:nvSpPr>
          <p:cNvPr id="3" name="Content Placeholder 2"/>
          <p:cNvSpPr>
            <a:spLocks noGrp="1"/>
          </p:cNvSpPr>
          <p:nvPr>
            <p:ph sz="half" idx="1"/>
          </p:nvPr>
        </p:nvSpPr>
        <p:spPr>
          <a:xfrm>
            <a:off x="467544" y="260648"/>
            <a:ext cx="2592288" cy="6552728"/>
          </a:xfrm>
        </p:spPr>
        <p:txBody>
          <a:bodyPr>
            <a:noAutofit/>
          </a:bodyPr>
          <a:lstStyle/>
          <a:p>
            <a:pPr marL="0" indent="0" algn="just">
              <a:buNone/>
            </a:pPr>
            <a:r>
              <a:rPr lang="en-US" sz="1800" dirty="0" smtClean="0">
                <a:latin typeface="Times New Roman" pitchFamily="18" charset="0"/>
                <a:cs typeface="Times New Roman" pitchFamily="18" charset="0"/>
              </a:rPr>
              <a:t>Although the Order (Doc. At V.I.I. 40/1, k.27/2, German Archives.), that all the Gypsies and Jews be arrested in Belgrade as hostages, came only on November 3, 1941, with the dead line for its implementing set for November 15,1941. The arresting and executing of the Roma </a:t>
            </a:r>
            <a:r>
              <a:rPr lang="en-US" sz="1800" dirty="0" err="1" smtClean="0">
                <a:latin typeface="Times New Roman" pitchFamily="18" charset="0"/>
                <a:cs typeface="Times New Roman" pitchFamily="18" charset="0"/>
              </a:rPr>
              <a:t>occured</a:t>
            </a:r>
            <a:r>
              <a:rPr lang="en-US" sz="1800" dirty="0" smtClean="0">
                <a:latin typeface="Times New Roman" pitchFamily="18" charset="0"/>
                <a:cs typeface="Times New Roman" pitchFamily="18" charset="0"/>
              </a:rPr>
              <a:t> as soon as Hitler‘s people </a:t>
            </a:r>
            <a:r>
              <a:rPr lang="en-US" sz="1800" dirty="0" err="1" smtClean="0">
                <a:latin typeface="Times New Roman" pitchFamily="18" charset="0"/>
                <a:cs typeface="Times New Roman" pitchFamily="18" charset="0"/>
              </a:rPr>
              <a:t>enetered</a:t>
            </a:r>
            <a:r>
              <a:rPr lang="en-US" sz="1800" dirty="0" smtClean="0">
                <a:latin typeface="Times New Roman" pitchFamily="18" charset="0"/>
                <a:cs typeface="Times New Roman" pitchFamily="18" charset="0"/>
              </a:rPr>
              <a:t> Belgrade.</a:t>
            </a:r>
            <a:r>
              <a:rPr lang="sr-Latn-RS" sz="1800" dirty="0" smtClean="0">
                <a:latin typeface="Times New Roman" pitchFamily="18" charset="0"/>
                <a:cs typeface="Times New Roman" pitchFamily="18" charset="0"/>
              </a:rPr>
              <a:t> </a:t>
            </a:r>
            <a:r>
              <a:rPr lang="en-US" sz="1800" dirty="0" smtClean="0">
                <a:latin typeface="Times New Roman" pitchFamily="18" charset="0"/>
                <a:cs typeface="Times New Roman" pitchFamily="18" charset="0"/>
              </a:rPr>
              <a:t>The abovementioned Order was never fully </a:t>
            </a:r>
            <a:r>
              <a:rPr lang="en-US" sz="1800" dirty="0" err="1" smtClean="0">
                <a:latin typeface="Times New Roman" pitchFamily="18" charset="0"/>
                <a:cs typeface="Times New Roman" pitchFamily="18" charset="0"/>
              </a:rPr>
              <a:t>implementerd</a:t>
            </a:r>
            <a:r>
              <a:rPr lang="en-US" sz="1800" dirty="0" smtClean="0">
                <a:latin typeface="Times New Roman" pitchFamily="18" charset="0"/>
                <a:cs typeface="Times New Roman" pitchFamily="18" charset="0"/>
              </a:rPr>
              <a:t>, although such a notice was sent to Berlin towards the and of 1942, although even its </a:t>
            </a:r>
            <a:r>
              <a:rPr lang="en-US" sz="1800" dirty="0" err="1" smtClean="0">
                <a:latin typeface="Times New Roman" pitchFamily="18" charset="0"/>
                <a:cs typeface="Times New Roman" pitchFamily="18" charset="0"/>
              </a:rPr>
              <a:t>parial</a:t>
            </a:r>
            <a:r>
              <a:rPr lang="en-US" sz="1800" dirty="0" smtClean="0">
                <a:latin typeface="Times New Roman" pitchFamily="18" charset="0"/>
                <a:cs typeface="Times New Roman" pitchFamily="18" charset="0"/>
              </a:rPr>
              <a:t> implementation had taken many thousands of Roma victims.</a:t>
            </a:r>
            <a:endParaRPr lang="sr-Latn-RS" sz="1800" dirty="0">
              <a:latin typeface="Times New Roman" pitchFamily="18" charset="0"/>
              <a:cs typeface="Times New Roman" pitchFamily="18" charset="0"/>
            </a:endParaRPr>
          </a:p>
        </p:txBody>
      </p:sp>
      <p:sp>
        <p:nvSpPr>
          <p:cNvPr id="4" name="Content Placeholder 3"/>
          <p:cNvSpPr>
            <a:spLocks noGrp="1"/>
          </p:cNvSpPr>
          <p:nvPr>
            <p:ph sz="half" idx="2"/>
          </p:nvPr>
        </p:nvSpPr>
        <p:spPr>
          <a:xfrm>
            <a:off x="3131840" y="6525344"/>
            <a:ext cx="5770984" cy="332656"/>
          </a:xfrm>
        </p:spPr>
        <p:txBody>
          <a:bodyPr>
            <a:normAutofit/>
          </a:bodyPr>
          <a:lstStyle/>
          <a:p>
            <a:pPr marL="0" indent="0">
              <a:buNone/>
            </a:pPr>
            <a:r>
              <a:rPr lang="en-US" sz="1400" i="1" dirty="0">
                <a:latin typeface="Times New Roman" pitchFamily="18" charset="0"/>
                <a:cs typeface="Times New Roman" pitchFamily="18" charset="0"/>
              </a:rPr>
              <a:t>Conducting Roma from </a:t>
            </a:r>
            <a:r>
              <a:rPr lang="en-US" sz="1400" i="1" dirty="0" err="1">
                <a:latin typeface="Times New Roman" pitchFamily="18" charset="0"/>
                <a:cs typeface="Times New Roman" pitchFamily="18" charset="0"/>
              </a:rPr>
              <a:t>Sabac</a:t>
            </a:r>
            <a:r>
              <a:rPr lang="en-US" sz="1400" i="1" dirty="0">
                <a:latin typeface="Times New Roman" pitchFamily="18" charset="0"/>
                <a:cs typeface="Times New Roman" pitchFamily="18" charset="0"/>
              </a:rPr>
              <a:t> to Log Fair</a:t>
            </a:r>
            <a:endParaRPr lang="sr-Latn-RS" sz="1400" i="1" dirty="0">
              <a:latin typeface="Times New Roman" pitchFamily="18" charset="0"/>
              <a:cs typeface="Times New Roman" pitchFamily="18" charset="0"/>
            </a:endParaRPr>
          </a:p>
        </p:txBody>
      </p:sp>
      <p:pic>
        <p:nvPicPr>
          <p:cNvPr id="12290" name="Picture 2" descr="C:\Users\vesna.kastratovic\Downloads\PP Riga i Faks\Krvavi marš, Sprovođenje Roma iz Šapca u Logor Sajmište.jpg"/>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131840" y="3356992"/>
            <a:ext cx="5472608" cy="3240360"/>
          </a:xfrm>
          <a:prstGeom prst="rect">
            <a:avLst/>
          </a:prstGeom>
          <a:noFill/>
          <a:extLst>
            <a:ext uri="{909E8E84-426E-40DD-AFC4-6F175D3DCCD1}">
              <a14:hiddenFill xmlns:a14="http://schemas.microsoft.com/office/drawing/2010/main">
                <a:solidFill>
                  <a:srgbClr val="FFFFFF"/>
                </a:solidFill>
              </a14:hiddenFill>
            </a:ext>
          </a:extLst>
        </p:spPr>
      </p:pic>
      <p:pic>
        <p:nvPicPr>
          <p:cNvPr id="12291" name="Picture 3" descr="C:\Users\vesna.kastratovic\Downloads\PP Riga i Faks\Fašisti streljaju u Jajincima.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119653" y="260018"/>
            <a:ext cx="5472608" cy="2808312"/>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447160587"/>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583</TotalTime>
  <Words>2778</Words>
  <Application>Microsoft Office PowerPoint</Application>
  <PresentationFormat>On-screen Show (4:3)</PresentationFormat>
  <Paragraphs>65</Paragraphs>
  <Slides>18</Slides>
  <Notes>0</Notes>
  <HiddenSlides>0</HiddenSlides>
  <MMClips>0</MMClips>
  <ScaleCrop>false</ScaleCrop>
  <HeadingPairs>
    <vt:vector size="4" baseType="variant">
      <vt:variant>
        <vt:lpstr>Theme</vt:lpstr>
      </vt:variant>
      <vt:variant>
        <vt:i4>1</vt:i4>
      </vt:variant>
      <vt:variant>
        <vt:lpstr>Slide Titles</vt:lpstr>
      </vt:variant>
      <vt:variant>
        <vt:i4>18</vt:i4>
      </vt:variant>
    </vt:vector>
  </HeadingPairs>
  <TitlesOfParts>
    <vt:vector size="19" baseType="lpstr">
      <vt:lpstr>Office Theme</vt:lpstr>
      <vt:lpstr>PowerPoint Presentation</vt:lpstr>
      <vt:lpstr>The death of Belgrade Roma began in Topovski sheds</vt:lpstr>
      <vt:lpstr>                List of military commanders in Serbia</vt:lpstr>
      <vt:lpstr>                    An arrangement for the Roma and Jews</vt:lpstr>
      <vt:lpstr>A survivor from the Sajmišta, Branislav Acković survived</vt:lpstr>
      <vt:lpstr>German soldiers with Roma who may shoot</vt:lpstr>
      <vt:lpstr>Roma family in Jatagan Mali</vt:lpstr>
      <vt:lpstr>The memorial area of the camp of Jabuka, where many Roma from Belgrade were killed</vt:lpstr>
      <vt:lpstr>The fascists are shooting</vt:lpstr>
      <vt:lpstr>PowerPoint Presentation</vt:lpstr>
      <vt:lpstr>               A memorial for Dekic Cvetka from Mirijevo</vt:lpstr>
      <vt:lpstr>     Camp at Sajmište</vt:lpstr>
      <vt:lpstr>Books of Banjički detainees</vt:lpstr>
      <vt:lpstr>Letter from Belgrade Roma to the city administration manager</vt:lpstr>
      <vt:lpstr>Camp Topovske shed</vt:lpstr>
      <vt:lpstr>Monument to the victims in the Jajinci</vt:lpstr>
      <vt:lpstr>The petition of the Belgrade Roma mayor of Belgrade</vt:lpstr>
      <vt:lpstr>your attention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SUFFERING OF THE ROMA IN BELGRADE CONCENTRATION CAMPS AND PRISONS</dc:title>
  <dc:creator>Vesna Kastratovic</dc:creator>
  <cp:lastModifiedBy>Vesna Kastratovic</cp:lastModifiedBy>
  <cp:revision>40</cp:revision>
  <dcterms:created xsi:type="dcterms:W3CDTF">2017-10-11T08:43:28Z</dcterms:created>
  <dcterms:modified xsi:type="dcterms:W3CDTF">2017-10-12T11:46:26Z</dcterms:modified>
</cp:coreProperties>
</file>