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313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14" r:id="rId49"/>
    <p:sldId id="303" r:id="rId50"/>
    <p:sldId id="304" r:id="rId51"/>
    <p:sldId id="305" r:id="rId52"/>
    <p:sldId id="307" r:id="rId53"/>
    <p:sldId id="308" r:id="rId54"/>
    <p:sldId id="315" r:id="rId55"/>
    <p:sldId id="306" r:id="rId5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85FC6-951E-4D99-968B-52B510CB581C}" type="datetimeFigureOut">
              <a:rPr lang="en-US" smtClean="0"/>
              <a:pPr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42DBC-15A6-41E2-B0E6-0EB396F64F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85FC6-951E-4D99-968B-52B510CB581C}" type="datetimeFigureOut">
              <a:rPr lang="en-US" smtClean="0"/>
              <a:pPr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42DBC-15A6-41E2-B0E6-0EB396F64F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85FC6-951E-4D99-968B-52B510CB581C}" type="datetimeFigureOut">
              <a:rPr lang="en-US" smtClean="0"/>
              <a:pPr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42DBC-15A6-41E2-B0E6-0EB396F64F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85FC6-951E-4D99-968B-52B510CB581C}" type="datetimeFigureOut">
              <a:rPr lang="en-US" smtClean="0"/>
              <a:pPr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42DBC-15A6-41E2-B0E6-0EB396F64F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85FC6-951E-4D99-968B-52B510CB581C}" type="datetimeFigureOut">
              <a:rPr lang="en-US" smtClean="0"/>
              <a:pPr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42DBC-15A6-41E2-B0E6-0EB396F64F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85FC6-951E-4D99-968B-52B510CB581C}" type="datetimeFigureOut">
              <a:rPr lang="en-US" smtClean="0"/>
              <a:pPr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42DBC-15A6-41E2-B0E6-0EB396F64F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85FC6-951E-4D99-968B-52B510CB581C}" type="datetimeFigureOut">
              <a:rPr lang="en-US" smtClean="0"/>
              <a:pPr/>
              <a:t>3/2/2017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42DBC-15A6-41E2-B0E6-0EB396F64F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85FC6-951E-4D99-968B-52B510CB581C}" type="datetimeFigureOut">
              <a:rPr lang="en-US" smtClean="0"/>
              <a:pPr/>
              <a:t>3/2/2017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42DBC-15A6-41E2-B0E6-0EB396F64F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85FC6-951E-4D99-968B-52B510CB581C}" type="datetimeFigureOut">
              <a:rPr lang="en-US" smtClean="0"/>
              <a:pPr/>
              <a:t>3/2/2017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42DBC-15A6-41E2-B0E6-0EB396F64F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85FC6-951E-4D99-968B-52B510CB581C}" type="datetimeFigureOut">
              <a:rPr lang="en-US" smtClean="0"/>
              <a:pPr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42DBC-15A6-41E2-B0E6-0EB396F64F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85FC6-951E-4D99-968B-52B510CB581C}" type="datetimeFigureOut">
              <a:rPr lang="en-US" smtClean="0"/>
              <a:pPr/>
              <a:t>3/2/2017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42DBC-15A6-41E2-B0E6-0EB396F64F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585FC6-951E-4D99-968B-52B510CB581C}" type="datetimeFigureOut">
              <a:rPr lang="en-US" smtClean="0"/>
              <a:pPr/>
              <a:t>3/2/2017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42DBC-15A6-41E2-B0E6-0EB396F64F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olokpresenta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33401"/>
            <a:ext cx="7772400" cy="1447800"/>
          </a:xfrm>
        </p:spPr>
        <p:txBody>
          <a:bodyPr>
            <a:normAutofit fontScale="90000"/>
          </a:bodyPr>
          <a:lstStyle/>
          <a:p>
            <a:r>
              <a:rPr lang="lv-LV" sz="8800" b="1" dirty="0" smtClean="0">
                <a:solidFill>
                  <a:schemeClr val="tx1">
                    <a:lumMod val="85000"/>
                  </a:schemeClr>
                </a:solidFill>
              </a:rPr>
              <a:t/>
            </a:r>
            <a:br>
              <a:rPr lang="lv-LV" sz="8800" b="1" dirty="0" smtClean="0">
                <a:solidFill>
                  <a:schemeClr val="tx1">
                    <a:lumMod val="85000"/>
                  </a:schemeClr>
                </a:solidFill>
              </a:rPr>
            </a:br>
            <a:r>
              <a:rPr lang="lv-LV" sz="88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50800" dist="50800" dir="5400000" algn="ctr" rotWithShape="0">
                    <a:srgbClr val="000000">
                      <a:alpha val="86000"/>
                    </a:srgbClr>
                  </a:outerShdw>
                </a:effectLst>
              </a:rPr>
              <a:t>SAMUDARIPEN</a:t>
            </a:r>
            <a:br>
              <a:rPr lang="lv-LV" sz="88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50800" dist="50800" dir="5400000" algn="ctr" rotWithShape="0">
                    <a:srgbClr val="000000">
                      <a:alpha val="86000"/>
                    </a:srgbClr>
                  </a:outerShdw>
                </a:effectLst>
              </a:rPr>
            </a:br>
            <a:r>
              <a:rPr lang="lv-LV" sz="6000" dirty="0" smtClean="0">
                <a:solidFill>
                  <a:schemeClr val="tx1">
                    <a:lumMod val="85000"/>
                  </a:schemeClr>
                </a:solidFill>
                <a:effectLst>
                  <a:outerShdw blurRad="50800" dist="50800" dir="5400000" algn="ctr" rotWithShape="0">
                    <a:srgbClr val="000000">
                      <a:alpha val="86000"/>
                    </a:srgbClr>
                  </a:outerShdw>
                </a:effectLst>
              </a:rPr>
              <a:t>(Romu Holokausts)</a:t>
            </a:r>
            <a:endParaRPr lang="en-US" sz="6000" dirty="0">
              <a:solidFill>
                <a:schemeClr val="tx1">
                  <a:lumMod val="85000"/>
                </a:schemeClr>
              </a:solidFill>
              <a:effectLst>
                <a:outerShdw blurRad="50800" dist="50800" dir="5400000" algn="ctr" rotWithShape="0">
                  <a:srgbClr val="000000">
                    <a:alpha val="86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86100"/>
            <a:ext cx="6400800" cy="685800"/>
          </a:xfrm>
        </p:spPr>
        <p:txBody>
          <a:bodyPr>
            <a:normAutofit lnSpcReduction="10000"/>
          </a:bodyPr>
          <a:lstStyle/>
          <a:p>
            <a:r>
              <a:rPr lang="lv-LV" sz="4000" b="1" dirty="0" smtClean="0">
                <a:solidFill>
                  <a:schemeClr val="tx1"/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Normunds Rudevičs</a:t>
            </a:r>
            <a:endParaRPr lang="en-US" sz="4000" b="1" dirty="0">
              <a:solidFill>
                <a:schemeClr val="tx1"/>
              </a:solidFill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5181600"/>
            <a:ext cx="5389563" cy="2036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219200" y="4343400"/>
            <a:ext cx="7924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v-LV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Š</a:t>
            </a:r>
            <a:r>
              <a:rPr kumimoji="0" lang="lv-LV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ī aktivitāte ir organizēta projekta </a:t>
            </a:r>
            <a:r>
              <a:rPr kumimoji="0" lang="lv-LV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„</a:t>
            </a:r>
            <a:r>
              <a:rPr kumimoji="0" lang="lv-LV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Latvijas </a:t>
            </a:r>
            <a:r>
              <a:rPr kumimoji="0" lang="lv-LV" sz="16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romu</a:t>
            </a:r>
            <a:r>
              <a:rPr kumimoji="0" lang="lv-LV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platforma I: dialogs, sadarbība un iesaistī</a:t>
            </a:r>
            <a:r>
              <a:rPr kumimoji="0" lang="lv-LV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š</a:t>
            </a:r>
            <a:r>
              <a:rPr kumimoji="0" lang="lv-LV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ana</a:t>
            </a:r>
            <a:r>
              <a:rPr kumimoji="0" lang="lv-LV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lv-LV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ietvaros</a:t>
            </a:r>
            <a:r>
              <a:rPr kumimoji="0" lang="lv-LV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lv-LV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Nr. JUST/2015/RDIS/AG/NRP2/8793 ar Eiropas Savienības programmas </a:t>
            </a:r>
            <a:r>
              <a:rPr kumimoji="0" lang="lv-LV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„</a:t>
            </a:r>
            <a:r>
              <a:rPr kumimoji="0" lang="lv-LV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Tiesības, vienlīdzība un pilsonība 2014 </a:t>
            </a:r>
            <a:r>
              <a:rPr kumimoji="0" lang="lv-LV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lv-LV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2020</a:t>
            </a:r>
            <a:r>
              <a:rPr kumimoji="0" lang="lv-LV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lv-LV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finansiālo atbalstu. Par pasākuma/ materiāla saturu atbild Kultūras Ministrija un tajā nav atspoguļots Eiropas Komisijas viedoklis.</a:t>
            </a:r>
            <a:r>
              <a:rPr kumimoji="0" lang="lv-LV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lv-LV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lv-LV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752475" cy="733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81075" y="226724"/>
            <a:ext cx="3057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400" b="1" dirty="0" smtClean="0"/>
              <a:t>Biedrība</a:t>
            </a:r>
          </a:p>
          <a:p>
            <a:r>
              <a:rPr lang="lv-LV" b="1" dirty="0" smtClean="0"/>
              <a:t>ROMU KULTŪRAS CENTRS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7735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7/15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/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Nacistu ideoloģija joprojām plaši izplatīta pēckara Vācijā;</a:t>
            </a:r>
            <a:endParaRPr lang="lv-LV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Pārklāti ar rasistiskā rakstura masku noziegumi pret cilvēci</a:t>
            </a:r>
            <a:b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b="1" i="1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ANTICIGANISMUS </a:t>
            </a:r>
            <a:r>
              <a:rPr lang="lv-LV" b="1" i="1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sa-tha-ne</a:t>
            </a:r>
            <a:r>
              <a:rPr lang="lv-LV" b="1" i="1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!!!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(Visur – kā tiks apskatīts zemāk prezentācijā).</a:t>
            </a:r>
            <a:endParaRPr lang="en-US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8/15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/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Daudzi nacistu kara noziedznieki strādāja pēckara Vācijas policijā;</a:t>
            </a:r>
          </a:p>
          <a:p>
            <a:r>
              <a:rPr lang="lv-LV" i="1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Bundeskriminalamt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Bonnā (≈ 100% </a:t>
            </a:r>
            <a:r>
              <a:rPr lang="lv-LV" i="1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&lt;SICHERHEITSDIENST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Puse no tiem ar asinīm (ieskaitot čigānu asinis) uz rokām;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Netiešs elements nacistu klātbūtnei ikdienas dzīvē.</a:t>
            </a:r>
            <a:endParaRPr lang="en-US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9/15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/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Komunistiskās valstis pielīdzināja visus upurus komunisma varoņiem;</a:t>
            </a:r>
            <a:endParaRPr lang="en-US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Nav vietas citiem upurim – kā piemēram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romiem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.</a:t>
            </a:r>
            <a:endParaRPr lang="en-US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10/15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5257800"/>
          </a:xfrm>
        </p:spPr>
        <p:txBody>
          <a:bodyPr>
            <a:normAutofit fontScale="77500" lnSpcReduction="2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Trauma, bailes un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vilšanās;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Nav zinātniskas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aktivitātes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vidū;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Pirmskara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iestādes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iznīcinātas;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Nacistiskā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tipa zinātniskās ideoloģijas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monopolss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: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Kriminalbiologie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</a:t>
            </a:r>
            <a:r>
              <a:rPr lang="lv-LV" i="1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Rassenhygiene</a:t>
            </a:r>
            <a:endParaRPr lang="lv-LV" i="1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Līdz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šodienai vēl pastāvoša (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Günther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- Leipciga,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Olomouc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</a:t>
            </a:r>
          </a:p>
          <a:p>
            <a:pPr>
              <a:buNone/>
            </a:pPr>
            <a:endParaRPr lang="lv-LV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    - Robert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Ritter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- Eva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Justin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-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Hermann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Arnold (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laqëro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Amal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</a:t>
            </a:r>
            <a:b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-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Karin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Magnussen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- Olaf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Günther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&lt;?? Hans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Günther</a:t>
            </a:r>
            <a:endParaRPr lang="en-US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lv-LV" dirty="0"/>
              <a:t/>
            </a:r>
            <a:br>
              <a:rPr lang="lv-LV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11/15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/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 kopiena ir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izkaisīta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pēc pirmskara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deportācijas;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Notika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pārvietošanās kara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laikā;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Pēckara migrācija;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Iznīcinātas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attiecības starp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ģimenēm un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ciltīm;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Iznīcinātas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attiecības ar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gādže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.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12/15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/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 kultūras nodošanas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plaisa;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Izgaist tradīciju nodošana, jo liels skaits vecāku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tika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nogalināti;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Nozaudēti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Samudaripen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liecinieki.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13/15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>
            <a:normAutofit fontScale="85000" lnSpcReduction="2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Dabiskā psiholoģiskā reakcija un noliegums pēc brutālā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traģēdijas.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Armēņi nerunā par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Saïfi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(Armēņu genocīdu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1915)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b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"Kas vēl atceras armēņu genocīdu?"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(Ādolfs Hitlers)</a:t>
            </a:r>
            <a:b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-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Konstantin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Freiherr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von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Neurath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(ārlietu ministrs)</a:t>
            </a:r>
            <a:b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-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Friedrich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Werner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(vēstnieks Maskavā)</a:t>
            </a:r>
            <a:b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-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Rudolf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Hoess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(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Aušvicas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nometnes vadītājs)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-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Hellmuth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Felmy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(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virsnieks,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nacistu kara noziedznieks Dienvidslāvijā)</a:t>
            </a:r>
            <a:b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Ebreji arī nerunāja par savu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Shoah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vismaz 20 gadus (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Norman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G.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Finkelstein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“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Holocaust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Industry</a:t>
            </a:r>
            <a:r>
              <a:rPr lang="lv-LV" i="1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”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14/15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>
            <a:normAutofit fontScale="92500" lnSpcReduction="2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 pārstāvju dusmas un greizsirdība, ka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Samudaripen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pētnieki varētu piesavināt iespējamās piešķirtās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romiem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kompensācijas -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dar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te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ćordǒn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“e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mulenqëre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love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”</a:t>
            </a:r>
          </a:p>
          <a:p>
            <a:pPr>
              <a:buNone/>
            </a:pP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lv-LV" sz="3400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Akaja</a:t>
            </a:r>
            <a:r>
              <a:rPr lang="lv-LV" sz="3400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sz="3400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polèmika</a:t>
            </a:r>
            <a:r>
              <a:rPr lang="lv-LV" sz="3400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&amp; </a:t>
            </a:r>
            <a:r>
              <a:rPr lang="lv-LV" sz="3400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manipulàcia</a:t>
            </a:r>
            <a:r>
              <a:rPr lang="lv-LV" sz="3400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sz="3400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melǎrda</a:t>
            </a:r>
            <a:r>
              <a:rPr lang="lv-LV" sz="3400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sz="3400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but</a:t>
            </a:r>
            <a:r>
              <a:rPr lang="lv-LV" sz="3400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sz="3400" i="1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e </a:t>
            </a:r>
            <a:r>
              <a:rPr lang="lv-LV" sz="3400" i="1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Samudaripnasqëri</a:t>
            </a:r>
            <a:r>
              <a:rPr lang="lv-LV" sz="3400" i="1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sz="3400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figùra</a:t>
            </a:r>
            <a:r>
              <a:rPr lang="lv-LV" sz="3400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sz="3400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ʒi</a:t>
            </a:r>
            <a:r>
              <a:rPr lang="lv-LV" sz="3400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sz="3400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adadives</a:t>
            </a:r>
            <a:r>
              <a:rPr lang="lv-LV" sz="3400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lv-LV" sz="3400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endParaRPr lang="en-US" sz="3400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Politiskie grupējumi dažu ebreju vidū: bailes pazaudēt viņu Holokausta unikalitāti.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15/15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>
            <a:normAutofit fontScale="70000" lnSpcReduction="2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Kopējais klusums oficiālajā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vēsturē;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=&gt; nacistisko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kara noziedznieku, kuri dzīvo komfortablā pēckara Vācijā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Amnistija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– Amnēzija; 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=&gt;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Netieša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Samudaripen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noliegšana un netiešs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antičigānisma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atbalsts;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Šī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jautājuma neesamība skolās, kino, sabiedriskajā dzīvē,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kā pamats vienaldzībai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un naidam pret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romiem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. 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  -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negàcia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bagatelizàcia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dezinformàcia</a:t>
            </a:r>
            <a:endParaRPr lang="lv-LV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  - daudzi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cilvēki labprātāk izvēlas aizvērt acis un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ausis;</a:t>
            </a:r>
          </a:p>
          <a:p>
            <a:pPr>
              <a:buNone/>
            </a:pP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  - ir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daudz cilvēku, kas atbalsta rasistisko viedokli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un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ne tikai starp vecajiem Eiropas pilsoņiem, bet arī jauniešu un imigrantu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vidū;</a:t>
            </a:r>
          </a:p>
          <a:p>
            <a:pPr>
              <a:buNone/>
            </a:pP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  - (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Sal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Xavier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Troussard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-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Bruxelles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600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lv-LV" sz="8900" dirty="0" smtClean="0"/>
              <a:t/>
            </a:r>
            <a:br>
              <a:rPr lang="lv-LV" sz="8900" dirty="0" smtClean="0"/>
            </a:br>
            <a:r>
              <a:rPr lang="lv-LV" sz="8900" dirty="0"/>
              <a:t/>
            </a:r>
            <a:br>
              <a:rPr lang="lv-LV" sz="8900" dirty="0"/>
            </a:br>
            <a:r>
              <a:rPr lang="lv-LV" sz="8900" dirty="0" smtClean="0">
                <a:effectLst>
                  <a:outerShdw blurRad="50800" dist="50800" dir="5400000" algn="ctr" rotWithShape="0">
                    <a:srgbClr val="000000">
                      <a:alpha val="88000"/>
                    </a:srgbClr>
                  </a:outerShdw>
                </a:effectLst>
              </a:rPr>
              <a:t>Dažādu upuru tipu klasifikācijas </a:t>
            </a:r>
            <a:r>
              <a:rPr lang="lv-LV" sz="8900" dirty="0">
                <a:effectLst>
                  <a:outerShdw blurRad="50800" dist="50800" dir="5400000" algn="ctr" rotWithShape="0">
                    <a:srgbClr val="000000">
                      <a:alpha val="88000"/>
                    </a:srgbClr>
                  </a:outerShdw>
                </a:effectLst>
              </a:rPr>
              <a:t>politika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>
            <a:normAutofit fontScale="85000" lnSpcReduction="20000"/>
          </a:bodyPr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Daudzus gadus, nebija pieminēts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Samudaripen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(Romu Holokausts);</a:t>
            </a:r>
            <a:endParaRPr lang="lv-LV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Līdz mūsdienām, ir tikai dažas atsauces uz to;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Daudzās valstīs, nav neviena pieminējuma par to skolās;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Uz vienas rokas pirkstiem var saskaitīt dokumentālās filmas, kas veltītas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Samudaripen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  <a:endParaRPr lang="en-US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90%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Samudaripen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līdz šim vēl nav zināms.</a:t>
            </a:r>
            <a:endParaRPr lang="en-US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lv-LV" sz="9400" b="1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KĀPĒC?</a:t>
            </a:r>
            <a:endParaRPr lang="en-US" sz="9400" b="1" dirty="0">
              <a:solidFill>
                <a:srgbClr val="FF0000"/>
              </a:solidFill>
              <a:effectLst>
                <a:outerShdw blurRad="50800" dist="50800" dir="5400000" algn="ctr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772400" cy="4525963"/>
          </a:xfrm>
        </p:spPr>
        <p:txBody>
          <a:bodyPr/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Cietušo kopskaita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vērtība;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Taču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cietušo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opskaita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vērtība nav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saistīta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ar genocīda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klasifikāciju;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Tāpat nedrīkst aizmirst  šo upuru ciešanu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dažādību.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Tiešie upuri – nogalinātie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Gāzes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kamerās;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Ar sišanu un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spīdzināšanu;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No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suņiem;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Uz elektriskiem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žogiem;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Šaušana;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Bads ( no ēdiena trūkuma vai kā soda mērs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Slimības ko izraisa nepietiekams uzturs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(daudzums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kvalitāte: avitaminozes, cinga, noma, barības vada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mycosis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[sēnes],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u.c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.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);</a:t>
            </a:r>
            <a:r>
              <a:rPr lang="en-US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Higiēnas trūkums, infekcijas, epidēmijas,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parazīti.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Tiešie upuri – nogalinātie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87680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Nepietiekama aprūpe  jaundzimušajiem vai zīdaiņu noslīcināšana ūdenī (īpaši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Letā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un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Hodoninā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);</a:t>
            </a:r>
          </a:p>
          <a:p>
            <a:pPr lvl="0"/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No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aukstuma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ziemā;</a:t>
            </a:r>
          </a:p>
          <a:p>
            <a:pPr lvl="0"/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Smags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darbs, pārslodze, situācijā kad trūkst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barības;</a:t>
            </a:r>
          </a:p>
          <a:p>
            <a:pPr lvl="0"/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Hloroforma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un fenola Injekcijas sirdī (bieži lai sadalītu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un/vai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izņemtu acis, lai padarītu tos par muzeja "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Präparaten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", jo īpaši gadījumos, kad trāpās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heterohromiju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varavīksnenes starp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dvīņiem - daži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nosūtīti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no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Josefa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Mengeles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Carine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Magnusas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kolekcijai, kas sastāvēja no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40 acu pāriem kara beigās);</a:t>
            </a:r>
          </a:p>
          <a:p>
            <a:pPr lvl="0"/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Viltotu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medicīnisko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eksperimentu rezultātā.</a:t>
            </a:r>
            <a:endParaRPr lang="lv-LV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Tiešie upuri – Smagi ievainotie ar sāpīgi ātru pasliktināšanos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80060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Nepietiekams uzturs, bads un neārstējama ķermeņa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degradācija;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No slimībām, ko izraisa nepietiekams uzturs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(daudzums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un kvalitāte : avitaminoze, cinga, noma,  barības vada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mycosis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[sēnes], higiēnas trūkums, infekcijas, epidēmijas , parazīti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Pārlieku smags fizisks darbs nesamērīgs ar barības vielu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uzņemšanu;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No visa veida pazemojumiem tai skaitā seksuāla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rakstura;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No stresa sakarā ar brīvības atņemšanu un šķiršanās no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tuviniekiem;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Liedzot pieeju normālai kultūras, mākslas un sociālai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dzīvei;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Situācijas, piespiežot viņus pastrādāt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noziegumus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radot dziļu un ilgstošu vainas apziņu - neatkarīgi no izdzīvošanas necilvēcīgas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apstākļos.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Tiešie upuri – Viltus medicīniskie eksperimenti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Izdzīvošana – dzerot tikai jūras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ūdeni;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Reakcija uz vakcināciju ar dažādām patogēnu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vielām; 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Jaunas (improvizētas) sterilizācijas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metodes;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Aizkrūts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ablācijas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un/vai gangliji;</a:t>
            </a:r>
            <a:r>
              <a:rPr lang="en-US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Mēģinājumi sašūt kopā divus dvīņus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(ārkārtīgi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antisanitāros apstākļos, kas izraisa nāvi no strutainas sepses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Acu balināšana ar injekcijām acī vai izmantojot dažādus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šķīdumus;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Izdzīvošana augstā spiedienā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(ne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romiem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Izdzīvošana sasaldētā jūras ūdenī (ne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romiem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Muskuļu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saīsināšana.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Netiešie upuri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Bāreņi;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Vecāki,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kuru bērni ir nogalināti vai smagi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ievainoti;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Brāļi un māsas, kuru brāļi un māsas ir nogalināti vai smagi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ievainoti;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Radinieki, kuru piederīgie gāja bojā vai smagi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ievainoti;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Romi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kuri zaudēja attiecības ar citiem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romiem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nečigānu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draugiem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zaudēja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mājas, personisko mantu, īpašumus, muižas u.c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.;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Piekļuve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kultūrai un valodai. Romu arodu, institūciju iznīcināšana (teātri, laikraksti, darbnīcas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).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Tukuma traģēdija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>
            <a:normAutofit/>
          </a:bodyPr>
          <a:lstStyle/>
          <a:p>
            <a:r>
              <a:rPr lang="lv-LV" sz="2400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Par romu traģēdiju 1941. un </a:t>
            </a:r>
            <a:r>
              <a:rPr lang="lv-LV" sz="2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1942. gadā </a:t>
            </a:r>
            <a:r>
              <a:rPr lang="lv-LV" sz="2400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Tukumā saglabājušās samēra </a:t>
            </a:r>
            <a:r>
              <a:rPr lang="lv-LV" sz="2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maz liecību;</a:t>
            </a:r>
          </a:p>
          <a:p>
            <a:r>
              <a:rPr lang="en-US" sz="2400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Koncentrācijas</a:t>
            </a:r>
            <a:r>
              <a:rPr lang="lv-LV" sz="2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2400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nometnes</a:t>
            </a:r>
            <a:r>
              <a:rPr lang="en-US" sz="2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2400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ierīkotas</a:t>
            </a:r>
            <a:r>
              <a:rPr lang="en-US" sz="2400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2400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Tilles</a:t>
            </a:r>
            <a:r>
              <a:rPr lang="lv-LV" sz="2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2400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muižā</a:t>
            </a:r>
            <a:r>
              <a:rPr lang="lv-LV" sz="2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un </a:t>
            </a:r>
            <a:r>
              <a:rPr lang="en-US" sz="2400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Vecmoku</a:t>
            </a:r>
            <a:r>
              <a:rPr lang="en-US" sz="2400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2400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muižā</a:t>
            </a:r>
            <a:r>
              <a:rPr lang="en-US" sz="2400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un </a:t>
            </a:r>
            <a:r>
              <a:rPr lang="en-US" sz="2400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tajos</a:t>
            </a:r>
            <a:r>
              <a:rPr lang="en-US" sz="2400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2400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atradā</a:t>
            </a:r>
            <a:r>
              <a:rPr lang="lv-LV" sz="2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 </a:t>
            </a:r>
            <a:r>
              <a:rPr lang="en-US" sz="2400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arī</a:t>
            </a:r>
            <a:r>
              <a:rPr lang="lv-LV" sz="2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2400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romi</a:t>
            </a:r>
            <a:r>
              <a:rPr lang="lv-LV" sz="2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</a:p>
          <a:p>
            <a:r>
              <a:rPr lang="en-US" sz="2400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pie </a:t>
            </a:r>
            <a:r>
              <a:rPr lang="en-US" sz="2400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Valguma</a:t>
            </a:r>
            <a:r>
              <a:rPr lang="lv-LV" sz="2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2400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ezera</a:t>
            </a:r>
            <a:r>
              <a:rPr lang="lv-LV" sz="2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1942.gadā </a:t>
            </a:r>
            <a:r>
              <a:rPr lang="en-US" sz="2400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kopā</a:t>
            </a:r>
            <a:r>
              <a:rPr lang="lv-LV" sz="2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2400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apglabāti</a:t>
            </a:r>
            <a:r>
              <a:rPr lang="en-US" sz="2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2400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ap</a:t>
            </a:r>
            <a:r>
              <a:rPr lang="lv-LV" sz="2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1500 </a:t>
            </a:r>
            <a:r>
              <a:rPr lang="en-US" sz="2400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upuru</a:t>
            </a:r>
            <a:r>
              <a:rPr lang="en-US" sz="2400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t.sk. </a:t>
            </a:r>
            <a:r>
              <a:rPr lang="en-US" sz="2400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</a:t>
            </a:r>
            <a:r>
              <a:rPr lang="lv-LV" sz="2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. Pēc acu liecinieku ziņām ap 300 romu;</a:t>
            </a:r>
          </a:p>
          <a:p>
            <a:r>
              <a:rPr lang="en-US" sz="2400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pie </a:t>
            </a:r>
            <a:r>
              <a:rPr lang="en-US" sz="2400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Valguma</a:t>
            </a:r>
            <a:r>
              <a:rPr lang="lv-LV" sz="2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2400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ezera</a:t>
            </a:r>
            <a:r>
              <a:rPr lang="en-US" sz="2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2400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atra</a:t>
            </a:r>
            <a:r>
              <a:rPr lang="lv-LV" sz="2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sta</a:t>
            </a:r>
            <a:r>
              <a:rPr lang="en-US" sz="2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2400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viet</a:t>
            </a:r>
            <a:r>
              <a:rPr lang="lv-LV" sz="2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</a:t>
            </a:r>
            <a:r>
              <a:rPr lang="en-US" sz="2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</a:t>
            </a:r>
            <a:r>
              <a:rPr lang="en-US" sz="2400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kur</a:t>
            </a:r>
            <a:r>
              <a:rPr lang="en-US" sz="2400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2400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joprojām</a:t>
            </a:r>
            <a:r>
              <a:rPr lang="en-US" sz="2400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2400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virs</a:t>
            </a:r>
            <a:r>
              <a:rPr lang="en-US" sz="2400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2400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zemes</a:t>
            </a:r>
            <a:r>
              <a:rPr lang="lv-LV" sz="2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izmētāti</a:t>
            </a:r>
            <a:r>
              <a:rPr lang="en-US" sz="2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2400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upuru</a:t>
            </a:r>
            <a:r>
              <a:rPr lang="en-US" sz="2400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2400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kauli</a:t>
            </a:r>
            <a:r>
              <a:rPr lang="en-US" sz="2400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512279"/>
            <a:ext cx="3576637" cy="23053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95400" y="5524731"/>
            <a:ext cx="426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600" i="1" dirty="0"/>
              <a:t>Romu masveida iznīcināšanas vieta pie</a:t>
            </a:r>
          </a:p>
          <a:p>
            <a:r>
              <a:rPr lang="lv-LV" sz="1600" i="1" dirty="0"/>
              <a:t>Valguma ezera, Tukuma rajonā; foto </a:t>
            </a:r>
            <a:r>
              <a:rPr lang="lv-LV" sz="1600" i="1" dirty="0" smtClean="0"/>
              <a:t>no Venta Dubrovska </a:t>
            </a:r>
            <a:r>
              <a:rPr lang="lv-LV" sz="1600" i="1" dirty="0"/>
              <a:t>raksta „Ar atstumtības sajūtu</a:t>
            </a:r>
            <a:r>
              <a:rPr lang="lv-LV" sz="1600" i="1" dirty="0" smtClean="0"/>
              <a:t>…” Neatkarīgās </a:t>
            </a:r>
            <a:r>
              <a:rPr lang="lv-LV" sz="1600" i="1" dirty="0"/>
              <a:t>Tukuma ziņās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8885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8229600" cy="5211762"/>
          </a:xfrm>
        </p:spPr>
        <p:txBody>
          <a:bodyPr>
            <a:normAutofit/>
          </a:bodyPr>
          <a:lstStyle/>
          <a:p>
            <a:r>
              <a:rPr lang="lv-LV" sz="7200" dirty="0" smtClean="0">
                <a:effectLst>
                  <a:outerShdw blurRad="50800" dist="50800" dir="5400000" algn="ctr" rotWithShape="0">
                    <a:srgbClr val="000000">
                      <a:alpha val="95000"/>
                    </a:srgbClr>
                  </a:outerShdw>
                </a:effectLst>
              </a:rPr>
              <a:t>Evolūcija</a:t>
            </a:r>
            <a:r>
              <a:rPr lang="lv-LV" sz="7200" dirty="0">
                <a:effectLst>
                  <a:outerShdw blurRad="50800" dist="50800" dir="5400000" algn="ctr" rotWithShape="0">
                    <a:srgbClr val="000000">
                      <a:alpha val="95000"/>
                    </a:srgbClr>
                  </a:outerShdw>
                </a:effectLst>
              </a:rPr>
              <a:t/>
            </a:r>
            <a:br>
              <a:rPr lang="lv-LV" sz="7200" dirty="0">
                <a:effectLst>
                  <a:outerShdw blurRad="50800" dist="50800" dir="5400000" algn="ctr" rotWithShape="0">
                    <a:srgbClr val="000000">
                      <a:alpha val="95000"/>
                    </a:srgbClr>
                  </a:outerShdw>
                </a:effectLst>
              </a:rPr>
            </a:br>
            <a:r>
              <a:rPr lang="lv-LV" sz="7200" dirty="0">
                <a:effectLst>
                  <a:outerShdw blurRad="50800" dist="50800" dir="5400000" algn="ctr" rotWithShape="0">
                    <a:srgbClr val="000000">
                      <a:alpha val="95000"/>
                    </a:srgbClr>
                  </a:outerShdw>
                </a:effectLst>
              </a:rPr>
              <a:t>pēc Otrā pasaules </a:t>
            </a:r>
            <a:r>
              <a:rPr lang="lv-LV" sz="7200" dirty="0" smtClean="0">
                <a:effectLst>
                  <a:outerShdw blurRad="50800" dist="50800" dir="5400000" algn="ctr" rotWithShape="0">
                    <a:srgbClr val="000000">
                      <a:alpha val="95000"/>
                    </a:srgbClr>
                  </a:outerShdw>
                </a:effectLst>
              </a:rPr>
              <a:t>kara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Eiropas sašķelšanās – Austrumi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Komunistiskā puse – viena ideoloģija, piespiedu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asimilācija: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Romam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jābūt labam „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gādžo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komunistam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”;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Reāla integrācija nav iespējama, jo nav iespējams mainīt komunistiskos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uzskatus;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Tomēr no otras puses </a:t>
            </a:r>
            <a:endParaRPr lang="lv-LV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Laba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apmācība, izglītība skolās,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universitātēs;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Solidaritāte ar citiem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romiem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Aizsardzība pret rasistiskiem uzbrukumiem.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Eiropas sašķelšanās – Rietumi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/>
          <a:lstStyle/>
          <a:p>
            <a:pPr>
              <a:buNone/>
            </a:pP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Tā sauktā brīvā Eiropa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Dzīvo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marginalizētos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apstāķlos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Pamatizglītības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nepieejamība;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 identitātes un kultūras mantojuma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neatzīšana;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lvl="0"/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Nicinājums, bailes – tikai veca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politika.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/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Cietušie joprojām saglabā atmiņas;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Aizmirstība ir 100 reizes vairāk sāpīga un grūta sirdij un dvēselei.</a:t>
            </a:r>
            <a:b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endParaRPr lang="lv-LV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	Kāpēc tāda aizmirstība notika ???</a:t>
            </a:r>
            <a:endParaRPr lang="en-US" dirty="0" smtClean="0"/>
          </a:p>
          <a:p>
            <a:pPr>
              <a:buNone/>
            </a:pPr>
            <a:r>
              <a:rPr lang="lv-LV" dirty="0" smtClean="0"/>
              <a:t>	</a:t>
            </a:r>
            <a:r>
              <a:rPr lang="lv-LV" sz="5400" b="1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rgbClr val="000000"/>
                  </a:outerShdw>
                </a:effectLst>
              </a:rPr>
              <a:t>Izskatīsim 15 iemeslus</a:t>
            </a:r>
            <a:endParaRPr lang="en-US" sz="5400" b="1" dirty="0" smtClean="0">
              <a:solidFill>
                <a:srgbClr val="FF0000"/>
              </a:solidFill>
              <a:effectLst>
                <a:outerShdw blurRad="50800" dist="50800" dir="5400000" algn="ctr" rotWithShape="0">
                  <a:srgbClr val="000000"/>
                </a:outerShdw>
              </a:effectLst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Samudaripen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/Romu Holokausts </a:t>
            </a:r>
            <a:b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pirmo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reizi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minēts:</a:t>
            </a:r>
            <a:r>
              <a:rPr lang="en-US" dirty="0"/>
              <a:t/>
            </a:r>
            <a:br>
              <a:rPr lang="en-US" dirty="0"/>
            </a:br>
            <a:r>
              <a:rPr lang="lv-LV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/>
          <a:lstStyle/>
          <a:p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Le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sort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des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Tsiganes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dans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les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prisons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et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les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camps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de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concentration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de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l’Allemagne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hitlérienne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В “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Journal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of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the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Gypsy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Lore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Society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” </a:t>
            </a:r>
            <a:r>
              <a:rPr lang="lv-LV" i="1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1946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Nirnberga: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BARI KRIS (tiesa) </a:t>
            </a:r>
            <a:b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(1945.g.novembris-1946.g.oktobris)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4191000"/>
            <a:ext cx="7696200" cy="1371600"/>
          </a:xfrm>
        </p:spPr>
        <p:txBody>
          <a:bodyPr/>
          <a:lstStyle/>
          <a:p>
            <a:pPr>
              <a:buNone/>
            </a:pPr>
            <a:r>
              <a:rPr lang="lv-LV" dirty="0" smtClean="0"/>
              <a:t>	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...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neviens nevar pat iedomāties, ka tiesneši nezināja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...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Nirnberga: TIKNE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KRISA (tiesa) </a:t>
            </a:r>
            <a:b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1948.g. jūlijs - septembris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5257800"/>
          </a:xfrm>
        </p:spPr>
        <p:txBody>
          <a:bodyPr>
            <a:normAutofit fontScale="77500" lnSpcReduction="20000"/>
          </a:bodyPr>
          <a:lstStyle/>
          <a:p>
            <a:r>
              <a:rPr lang="lv-LV" b="1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Hellmuth</a:t>
            </a:r>
            <a:r>
              <a:rPr lang="lv-LV" b="1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b="1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Felmy</a:t>
            </a:r>
            <a:endParaRPr lang="lv-LV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	Nogalināja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daudzus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karagūstekņus bijušajā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Dienvidslāvijā. Verdikts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: 3 gadi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ieslodzījumā</a:t>
            </a:r>
          </a:p>
          <a:p>
            <a:pPr>
              <a:buNone/>
            </a:pP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("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noziegums pret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Romiem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– mazvērtīgs noziegums" - 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"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Verbrechen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untergeordneten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diapazoni</a:t>
            </a:r>
            <a:r>
              <a:rPr lang="lv-LV" i="1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"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);</a:t>
            </a:r>
          </a:p>
          <a:p>
            <a:pPr>
              <a:buNone/>
            </a:pPr>
            <a:endParaRPr lang="lv-LV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b="1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Blockführer</a:t>
            </a:r>
            <a:r>
              <a:rPr lang="lv-LV" b="1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b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Ernst</a:t>
            </a:r>
            <a:r>
              <a:rPr lang="lv-LV" b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b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August</a:t>
            </a:r>
            <a:r>
              <a:rPr lang="lv-LV" b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b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König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Bija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Blockführer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Auschwitz-Birkenau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visu 1943. gadu</a:t>
            </a:r>
            <a:b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verdikts: mūža ieslodzījums </a:t>
            </a:r>
            <a:endParaRPr lang="lv-LV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("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noziegumi pret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romiem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parasti tikai kompleksā nelikumīgām darbībām" - 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"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die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Verbrechen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ir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Zigeuner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[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sind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]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in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der REGEL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nur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nachrangig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in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umfangreicheren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Tatkomplexen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")</a:t>
            </a:r>
            <a:endParaRPr lang="en-US" i="1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lv-LV" dirty="0"/>
              <a:t/>
            </a:r>
            <a:br>
              <a:rPr lang="lv-LV" dirty="0"/>
            </a:b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1200 tiesas lietas un tikai 120 par noziegumiem pret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romiem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>
            <a:normAutofit fontScale="92500" lnSpcReduction="2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Tiesas prāva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Frankenthal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(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Pfalz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</a:t>
            </a:r>
            <a:b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izlaida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46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apsūdzētos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Iemesls: "nevarēja zināt, kāds bija mērķis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Himlera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Aušvicas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dekrētam”</a:t>
            </a:r>
            <a:b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Tiesas prāva 1959 gadā "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Auschwitz-Proces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I"</a:t>
            </a:r>
            <a:b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Pery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Broad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– gāzes kamerās noslepkavoja 4000 Romu</a:t>
            </a:r>
            <a:b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  =&gt; 6 mēneši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cietumā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Tiesas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prāva 1961.gadā pret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Adolf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Eyhmana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(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Endlösung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viņa tēvs) =&gt; sods 0 dienas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Spoža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karjera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7696200" cy="4754563"/>
          </a:xfrm>
        </p:spPr>
        <p:txBody>
          <a:bodyPr>
            <a:normAutofit fontScale="92500" lnSpcReduction="20000"/>
          </a:bodyPr>
          <a:lstStyle/>
          <a:p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Heinrich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Bergmann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– Igaunijā nogalināja 243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romus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=&gt; 1955.gadā dabūja darbu Federālajā Kriminālajā birojā 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(</a:t>
            </a:r>
            <a:r>
              <a:rPr lang="lv-LV" i="1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Bundeskriminalamt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);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Paul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Werner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=&gt; policists līdz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1966.gadam;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Robert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Ritter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(zinātniskais garantētājs") =&gt; eksperts psiholoģijas nozarē līdz 1951. (viņa nāves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gads);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Eva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Justin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=&gt; bērnu psihologs Frankfurtē (tiesā 1958.gadā - "nevarēja zināt neko par sekām, viņas rasu diagnostikai" – teica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prokuros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Heinz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Wolf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.)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Spoža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karjera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696200" cy="4830763"/>
          </a:xfrm>
        </p:spPr>
        <p:txBody>
          <a:bodyPr>
            <a:normAutofit fontScale="85000" lnSpcReduction="20000"/>
          </a:bodyPr>
          <a:lstStyle/>
          <a:p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Adolf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Würth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</a:p>
          <a:p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Ruth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Kellermnann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</a:p>
          <a:p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Joseph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Eichberger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Otto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Maeda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Leon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Karsten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Hans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Maly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</a:p>
          <a:p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Joseph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Mengele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</a:p>
          <a:p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Karin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Magnussen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Hans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Münch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(intervija ar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France-Inter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1998: 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nav cita risinājuma kā gāzes kamera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romiem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– tiesas prāva, ko iesniedza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Rromani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BAXT, bet tiesa Parīzē noraidīja lietu 2000. gadā)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Spoža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karjera 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/>
          <a:lstStyle/>
          <a:p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Hermann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Arnold,  Evas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Justyna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paziņa</a:t>
            </a:r>
            <a:b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=&gt; Eksperts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jautājumos  līdz 2005. gadam</a:t>
            </a:r>
            <a:b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Strādāja balstoties uz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Rittera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 arhīviem</a:t>
            </a:r>
            <a:b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Daudzkārt noliedza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Samudaripen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viņa ideoloģija, "klejotāji, zagļi, čigāni, metisi, antisociāli cilvēki -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vienas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grupas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"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Spoža karjera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52578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lv-LV" b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Karin</a:t>
            </a:r>
            <a:r>
              <a:rPr lang="lv-LV" b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b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Magnussen</a:t>
            </a:r>
            <a:r>
              <a:rPr lang="lv-LV" b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 </a:t>
            </a:r>
            <a:r>
              <a:rPr lang="lv-LV" b="1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Jozefs </a:t>
            </a:r>
            <a:r>
              <a:rPr lang="lv-LV" b="1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Mengeles</a:t>
            </a:r>
            <a:r>
              <a:rPr lang="lv-LV" b="1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b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paziņa no nacisma </a:t>
            </a:r>
            <a:r>
              <a:rPr lang="lv-LV" b="1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laikiem</a:t>
            </a:r>
          </a:p>
          <a:p>
            <a:pPr>
              <a:buNone/>
            </a:pPr>
            <a:endParaRPr lang="lv-LV" b="1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- </a:t>
            </a:r>
            <a:r>
              <a:rPr lang="en-US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1949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.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gadā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viņa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publicēja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pētījumu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par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cilvēka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acs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kodola</a:t>
            </a:r>
            <a:endParaRPr lang="lv-LV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    </a:t>
            </a:r>
            <a:r>
              <a:rPr lang="en-US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pigmentāciju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kuru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pabeidza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kara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laikā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</a:p>
          <a:p>
            <a:pPr>
              <a:buFontTx/>
              <a:buChar char="-"/>
            </a:pPr>
            <a:r>
              <a:rPr lang="en-US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Viņa</a:t>
            </a:r>
            <a:r>
              <a:rPr lang="en-US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turpināja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publicēt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rakstus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par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bioloģiju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līdz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1964 </a:t>
            </a:r>
            <a:r>
              <a:rPr lang="en-US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gadam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  <a:endParaRPr lang="lv-LV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FontTx/>
              <a:buChar char="-"/>
            </a:pPr>
            <a:r>
              <a:rPr lang="en-US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Viņa</a:t>
            </a:r>
            <a:r>
              <a:rPr lang="en-US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strādāja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par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bioloģijas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skolotāju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Brēmenē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līdz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1970 </a:t>
            </a:r>
            <a:r>
              <a:rPr lang="en-US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gadam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</a:p>
          <a:p>
            <a:pPr>
              <a:buFontTx/>
              <a:buChar char="-"/>
            </a:pPr>
            <a:r>
              <a:rPr lang="en-US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nekad</a:t>
            </a:r>
            <a:r>
              <a:rPr lang="en-US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nepadevās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attaisnot</a:t>
            </a:r>
            <a:r>
              <a:rPr lang="en-US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reiha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rases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politiku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</a:p>
          <a:p>
            <a:pPr>
              <a:buFontTx/>
              <a:buChar char="-"/>
            </a:pPr>
            <a:r>
              <a:rPr lang="en-US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1989.gadā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nāca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klajā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ar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paziņojumu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ka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Nirnbergas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rasu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likumi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nebija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pietiekami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tālredzīgi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</a:p>
          <a:p>
            <a:pPr>
              <a:buFontTx/>
              <a:buChar char="-"/>
            </a:pPr>
            <a:r>
              <a:rPr lang="en-US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vienmēr</a:t>
            </a:r>
            <a:r>
              <a:rPr lang="en-US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noliedza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ka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Mengele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nogalināja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cilvēkus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saviem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pētījumiem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</a:p>
          <a:p>
            <a:pPr>
              <a:buFontTx/>
              <a:buChar char="-"/>
            </a:pPr>
            <a:r>
              <a:rPr lang="en-US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noliedza</a:t>
            </a:r>
            <a:r>
              <a:rPr lang="en-US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jebkādus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noziegumus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izmantojot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"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cilvēku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materiāl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</a:t>
            </a:r>
            <a:r>
              <a:rPr lang="en-US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" 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eksperimentējot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uz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ieslodzītajiem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lai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gan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pašai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bija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kolekcijā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40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acu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pāru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</a:p>
          <a:p>
            <a:pPr>
              <a:buFontTx/>
              <a:buChar char="-"/>
            </a:pPr>
            <a:r>
              <a:rPr lang="en-US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Viņa</a:t>
            </a:r>
            <a:r>
              <a:rPr lang="en-US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nomira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1997.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gadā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pansionātā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Netaisnība pret netaisnību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/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Tai pašā laikā Vācijas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romi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nesaņēma pilsonību līdz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1980.gadam;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Tai pašā laikā Vācija katru mēnesi sūtīja 300 Vācijas markas Hitlera rokaspuišiem Baltijas valstīs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(Ļoti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neglīts kompromiss ar Padomju Savienību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).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447800"/>
            <a:ext cx="8229600" cy="2773362"/>
          </a:xfrm>
        </p:spPr>
        <p:txBody>
          <a:bodyPr>
            <a:normAutofit/>
          </a:bodyPr>
          <a:lstStyle/>
          <a:p>
            <a:r>
              <a:rPr lang="lv-LV" sz="8800" dirty="0">
                <a:effectLst>
                  <a:outerShdw blurRad="50800" dist="50800" dir="5400000" algn="ctr" rotWithShape="0">
                    <a:srgbClr val="000000">
                      <a:alpha val="99000"/>
                    </a:srgbClr>
                  </a:outerShdw>
                </a:effectLst>
              </a:rPr>
              <a:t>Acis Atveras</a:t>
            </a:r>
            <a:endParaRPr lang="en-US" sz="8800" dirty="0">
              <a:effectLst>
                <a:outerShdw blurRad="50800" dist="50800" dir="5400000" algn="ctr" rotWithShape="0">
                  <a:srgbClr val="000000">
                    <a:alpha val="99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1/15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>
            <a:normAutofit fontScale="92500"/>
          </a:bodyPr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Arhīvos nav saglabājušos konsekventu datu par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romiem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  <a:endParaRPr lang="lv-LV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Nebija uzskatāmi par "reāliem" cilvēkiem (trūkst personu apliecinošu dokumentu, u.c.);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Bieži trūkst precīzu aprēķinu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upuriem (skaitīti pēc "kravas vagoniem");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Netika ierakstīti kā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romi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bet gan kā "likvidēšanas paliekas"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(</a:t>
            </a:r>
            <a:r>
              <a:rPr lang="lv-LV" i="1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Liquidierungsübrigen</a:t>
            </a:r>
            <a:r>
              <a:rPr lang="lv-LV" i="1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</a:t>
            </a:r>
            <a:endParaRPr lang="en-US" i="1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Rotaru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Yonel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(Vaida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gubernators III)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>
            <a:normAutofit fontScale="92500" lnSpcReduction="1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Izveido starptautisko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kopienu 1959.gadā Parīzē, to slēdz 1965.gadā Francijas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valdība;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Uz tās pamatiem tika izveidota Starptautiskā Romu Apvienība 1971.gadā. Savākti materiāli un pierādījumi, it īpaši par deportāciju no Rumānijas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Antoneskua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uz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Piedņestras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/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Zadnistrii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Vēlāk: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Vanko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Ruda,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Ferenc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Feher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daudz mēģinājumu viņus nogalināt un Rudus nāve neskaidros apstākļos.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Pētījumi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>
            <a:normAutofit lnSpcReduction="1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Donald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Kenrick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un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Grattan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Puxon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"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Destiny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of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european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gipsies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" (1972)</a:t>
            </a:r>
            <a:b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=&gt;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Fikria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Fazlia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"BIBAXTALE BERSA" (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1996);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citi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: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Frédéric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Max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Christian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Bernadac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</a:p>
          <a:p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giperbolisti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(pārspīlēja  nogalināto upuru skaitu):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Raјko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Ђuriћ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Baјram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Haliti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noliedzēji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(samazināja nogalināto upuru skaitu):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Michel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un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Annette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Wieviorka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Denis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Peschanski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Gintera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Lewy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u.c.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GUENTER LEWY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Kā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piemērs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divi viņa citāti: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 nožēlojamais stāvoklis neiederas pēc būtības Konvencijā par genocīdu. “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The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Gypsies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’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plight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does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not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constitute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genocide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within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the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meaning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of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the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genocide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convention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””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Dažu čigānu slikta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uzvedība starp klejojošiem čigāniem veicināja naidīgumu un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aizpriedumus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no nacistiem “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The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misbehavior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of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a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minority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among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nomadic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Gypsies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contributed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also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to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hostility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and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prejudices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(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of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the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Nazis)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”  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	Viņš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ir arī pazīstams ar saviem attaisnojumiem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Vjetnamas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karam un Indiāņu genocīdam.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Vācijas pozīcija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>
            <a:normAutofit fontScale="92500" lnSpcReduction="2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1950. gadā Federālā Finanšu ministrija: "Čigāni un čigānu jaukteņi netika arestēti rasu iemeslu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dēļ“;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Trīs kara noziedznieki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jomā tika iecelti par ekspertiem,  sagatavojot sākotnējos priekšlikumus par iespējamām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repatriācijām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:</a:t>
            </a:r>
            <a:b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- Paul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Werner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(Štutgarte)</a:t>
            </a:r>
            <a:b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-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Joseph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Eichberger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(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Karlsruhe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</a:t>
            </a:r>
            <a:b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- Leo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Karsten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(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München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Vācijas pozīcija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5257800"/>
          </a:xfrm>
        </p:spPr>
        <p:txBody>
          <a:bodyPr>
            <a:normAutofit fontScale="85000" lnSpcReduction="2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1956: Federālā tiesa </a:t>
            </a:r>
            <a:b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"Čigānu arestu iemesls bija viņu antisociāls dzīves veids, bet ne rasu ideoloģija" 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(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asozialen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Eigenschaften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der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Zigeuner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nicht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aber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rassenideologisch</a:t>
            </a:r>
            <a:r>
              <a:rPr lang="lv-LV" i="1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</a:t>
            </a:r>
          </a:p>
          <a:p>
            <a:pPr>
              <a:buNone/>
            </a:pPr>
            <a:endParaRPr lang="lv-LV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1961: Augstākā tiesa Minhenē</a:t>
            </a:r>
            <a:b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"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Auschwitz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dekrēts nebija rasistiski motivēts, bet gan tāpēc, ka čigāni bezmērķīgi klīda un nevarēja sniegt pierādījumus par savu identitāti un tāpēc viņus uzskatīja par spiegiem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" (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Weil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Sie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ziel-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und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planlos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umherzogen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sich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über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ihre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Person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nicht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ausweisen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konnten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oder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für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Spione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gehalten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wurden</a:t>
            </a:r>
            <a:r>
              <a:rPr lang="lv-LV" i="1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</a:t>
            </a:r>
            <a:r>
              <a:rPr lang="lv-LV" dirty="0"/>
              <a:t/>
            </a:r>
            <a:br>
              <a:rPr lang="lv-LV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Jauna (piesardzīga) Vācijas pozīcija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>
            <a:normAutofit fontScale="77500" lnSpcReduction="2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1963.g Augstākā tiesa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Rasisms varētu būt viens no iemesliem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čigānu</a:t>
            </a:r>
          </a:p>
          <a:p>
            <a:pPr>
              <a:buNone/>
            </a:pP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arestiem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un nošaušanai , kā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Aušvicas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–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Himlera</a:t>
            </a:r>
            <a:endParaRPr lang="lv-LV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dekrēta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rezultāts.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1979.g. Bundestāga ir gatava maksāt līdz 5000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DM</a:t>
            </a:r>
          </a:p>
          <a:p>
            <a:pPr>
              <a:buNone/>
            </a:pP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vienreizēju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kompensāciju vecākiem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romiem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16.12.1982. klasifikācija kā genocīds (</a:t>
            </a:r>
            <a:r>
              <a:rPr lang="lv-LV" b="1" i="1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Völkermord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</a:t>
            </a:r>
          </a:p>
          <a:p>
            <a:pPr>
              <a:buNone/>
            </a:pP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no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kanclera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Helmura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Šmita tikšanās laikā ar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Centrālās</a:t>
            </a:r>
          </a:p>
          <a:p>
            <a:pPr>
              <a:buNone/>
            </a:pP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padomes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sinti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un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roma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pārstāvjiem  (ANO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konvencija</a:t>
            </a:r>
          </a:p>
          <a:p>
            <a:pPr>
              <a:buNone/>
            </a:pP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1948.g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.) 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	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Romi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ir „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Volk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” (cilvēki, tauta)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219200"/>
            <a:ext cx="7696200" cy="4525963"/>
          </a:xfrm>
        </p:spPr>
        <p:txBody>
          <a:bodyPr/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1985.g. Kanclers Helmuts Šmits atkārto to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Bundestāgā;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1997.g. V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ācijas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prezidents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Roman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Herzog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atkārto to dokumentācijas nama atklāšanā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Berlīnē;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2012.g. Svinīga memoriāla atklāšana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upuriem no nacisma, kanclere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Angela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Merkele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.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Eiropas pozīcija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/>
          <a:lstStyle/>
          <a:p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Jerzy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Buzek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– Eiroparlamenta prezidents 2.februārī 2011.g organizēta atmiņu ceremoniju nacisma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upuriem, bet neatzina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Samudaripen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ar oficiālu aktu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.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Gods un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slava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7696200" cy="4876800"/>
          </a:xfrm>
        </p:spPr>
        <p:txBody>
          <a:bodyPr>
            <a:normAutofit fontScale="85000" lnSpcReduction="2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1956.g. Brāļi Oskars un Vincents Roze ( abi izdzīvojuši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Aušvicā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 nodibināja asociāciju rasistiski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vajāto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ne ebreju tautas  - vācu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sinti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asociācija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1979.g. Vincenta dēls,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Romani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Roze izveidoja pilsoņu tiesību kustību 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(</a:t>
            </a:r>
            <a:r>
              <a:rPr lang="en-US" i="1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Bürgerrechtsbewegung</a:t>
            </a:r>
            <a:r>
              <a:rPr lang="lv-LV" i="1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)</a:t>
            </a:r>
            <a:endParaRPr lang="en-US" i="1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1979.g. Ceremonija pie Bergenas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Belsenā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1980.g. Bada streiks </a:t>
            </a:r>
            <a:r>
              <a:rPr lang="lv-LV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Aušvicā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1982.g. </a:t>
            </a:r>
            <a:r>
              <a:rPr lang="en-US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Bürgerrechtsbewegung</a:t>
            </a:r>
            <a:r>
              <a:rPr lang="en-US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≈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&gt; </a:t>
            </a:r>
            <a:r>
              <a:rPr lang="en-GB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Zentralrat</a:t>
            </a:r>
            <a:endParaRPr lang="lv-LV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marL="0" indent="0">
              <a:buNone/>
            </a:pPr>
            <a:endParaRPr lang="lv-LV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 </a:t>
            </a:r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glābēji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Latvijā:</a:t>
            </a:r>
            <a:endParaRPr lang="lv-LV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Kārlis Krūmiņš (1895–1955);</a:t>
            </a:r>
          </a:p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Mārtiņš Bērziņš (1873 – 1968);</a:t>
            </a:r>
          </a:p>
          <a:p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81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>
            <a:normAutofit lnSpcReduction="10000"/>
          </a:bodyPr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Pirmais</a:t>
            </a:r>
            <a:r>
              <a:rPr lang="en-GB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Kongress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Londonā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1971.g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adā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izveidoja</a:t>
            </a:r>
            <a:r>
              <a:rPr lang="en-GB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komisiju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kas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veltīta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Samudaripen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1991.g.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pirmā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</a:t>
            </a:r>
            <a:r>
              <a:rPr lang="en-GB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onference</a:t>
            </a:r>
            <a:r>
              <a:rPr lang="en-GB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Aušvicā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kas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veltīta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Samudaripen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1993.g.Atceres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c</a:t>
            </a:r>
            <a:r>
              <a:rPr lang="en-GB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eremonija</a:t>
            </a:r>
            <a:r>
              <a:rPr lang="en-GB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nacisma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upuriem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Aušvicā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- </a:t>
            </a:r>
            <a:r>
              <a:rPr lang="en-GB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Birkenau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.</a:t>
            </a:r>
            <a:r>
              <a:rPr lang="en-GB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lv-LV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2015.g. Pirmā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holokausta izstāde Latvijā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2/15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/>
          <a:lstStyle/>
          <a:p>
            <a:r>
              <a:rPr lang="lv-LV" sz="3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 </a:t>
            </a:r>
            <a:r>
              <a:rPr lang="lv-LV" sz="3400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Samudaripen</a:t>
            </a:r>
            <a:r>
              <a:rPr lang="lv-LV" sz="3400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 bija "decentralizēts" starp: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- armiju;</a:t>
            </a:r>
            <a:b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- policiju;</a:t>
            </a:r>
            <a:b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- administrācijas pārvaldi;</a:t>
            </a:r>
            <a:b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- civilām brīvprātīgo (vai daļēji brīvprātīgo)  grupām;</a:t>
            </a:r>
            <a:b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- jo īpaši perifērijā.</a:t>
            </a:r>
            <a:endParaRPr lang="en-US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Gods un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slava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>
            <a:normAutofit fontScale="85000" lnSpcReduction="10000"/>
          </a:bodyPr>
          <a:lstStyle/>
          <a:p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Katru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gadu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“Tabor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piameci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” (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atceres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tabors)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ciematā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h</a:t>
            </a:r>
            <a:r>
              <a:rPr lang="en-GB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urovo</a:t>
            </a:r>
            <a:r>
              <a:rPr lang="en-GB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(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Polija</a:t>
            </a:r>
            <a:r>
              <a:rPr lang="en-GB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Montreuil-Bellay,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Saliers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Jargeau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(FR</a:t>
            </a:r>
            <a:r>
              <a:rPr lang="en-GB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),</a:t>
            </a:r>
            <a:r>
              <a:rPr lang="en-GB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Jasenovac</a:t>
            </a:r>
            <a:r>
              <a:rPr lang="en-GB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(CR)</a:t>
            </a:r>
            <a:r>
              <a:rPr lang="mk-MK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Vīne</a:t>
            </a:r>
            <a:r>
              <a:rPr lang="sr-Cyrl-RS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(A</a:t>
            </a:r>
            <a:r>
              <a:rPr lang="en-GB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Iespaidīgi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darbi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tika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veikti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gadu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pēc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gada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Centrālā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padome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Heidelbergā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(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arhīvi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izstādes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informācijas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u.c</a:t>
            </a:r>
            <a:r>
              <a:rPr lang="en-GB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.)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;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Jaunā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filma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“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Duj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Roma” (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Iovanca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Gaspar – 2014</a:t>
            </a:r>
            <a:r>
              <a:rPr lang="en-GB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.</a:t>
            </a: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 Kultūras Centrs (dok. arhīvi, izstādes, dzīvo liecinieku arhīvu vākšana, atceres pasākumi, informācijas, u.c.)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685800"/>
            <a:ext cx="7696200" cy="4525963"/>
          </a:xfrm>
        </p:spPr>
        <p:txBody>
          <a:bodyPr/>
          <a:lstStyle/>
          <a:p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Daudz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piemiņas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plāksnes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no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bronzas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Daudz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pieminekļu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un </a:t>
            </a:r>
            <a:r>
              <a:rPr lang="en-GB" dirty="0" err="1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memoriālu</a:t>
            </a:r>
            <a:r>
              <a:rPr lang="en-GB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.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057400"/>
            <a:ext cx="5538787" cy="40528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Memoriāls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Babijarā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8" name="Content Placeholder 7" descr="фото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1600200"/>
            <a:ext cx="6059867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Memoriāls Igaunijā 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Content Placeholder 3" descr="Igaunija memorial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600200"/>
            <a:ext cx="6788945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 genocīda upuru piemiņas memoriāla 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makets. Rīga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00200"/>
            <a:ext cx="6758226" cy="4525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078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362200"/>
            <a:ext cx="8229600" cy="1143000"/>
          </a:xfrm>
        </p:spPr>
        <p:txBody>
          <a:bodyPr>
            <a:normAutofit/>
          </a:bodyPr>
          <a:lstStyle/>
          <a:p>
            <a:r>
              <a:rPr lang="lv-LV" sz="6000" dirty="0" smtClean="0">
                <a:effectLst>
                  <a:outerShdw blurRad="50800" dist="50800" dir="5400000" algn="ctr" rotWithShape="0">
                    <a:srgbClr val="000000">
                      <a:alpha val="99000"/>
                    </a:srgbClr>
                  </a:outerShdw>
                </a:effectLst>
              </a:rPr>
              <a:t>Paldies par uzmanību! </a:t>
            </a:r>
            <a:endParaRPr lang="en-US" sz="6000" dirty="0">
              <a:effectLst>
                <a:outerShdw blurRad="50800" dist="50800" dir="5400000" algn="ctr" rotWithShape="0">
                  <a:srgbClr val="000000">
                    <a:alpha val="99000"/>
                  </a:srgbClr>
                </a:outerShdw>
              </a:effectLst>
            </a:endParaRPr>
          </a:p>
        </p:txBody>
      </p:sp>
      <p:pic>
        <p:nvPicPr>
          <p:cNvPr id="3" name="Attēls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5410200"/>
            <a:ext cx="4800600" cy="1447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19200" y="4343400"/>
            <a:ext cx="7924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v-LV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Š</a:t>
            </a:r>
            <a:r>
              <a:rPr kumimoji="0" lang="lv-LV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ī aktivitāte ir organizēta projekta </a:t>
            </a:r>
            <a:r>
              <a:rPr kumimoji="0" lang="lv-LV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„</a:t>
            </a:r>
            <a:r>
              <a:rPr kumimoji="0" lang="lv-LV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Latvijas </a:t>
            </a:r>
            <a:r>
              <a:rPr kumimoji="0" lang="lv-LV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romu</a:t>
            </a:r>
            <a:r>
              <a:rPr kumimoji="0" lang="lv-LV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platforma I: dialogs, sadarbība un iesaistī</a:t>
            </a:r>
            <a:r>
              <a:rPr kumimoji="0" lang="lv-LV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š</a:t>
            </a:r>
            <a:r>
              <a:rPr kumimoji="0" lang="lv-LV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ana</a:t>
            </a:r>
            <a:r>
              <a:rPr kumimoji="0" lang="lv-LV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lv-LV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ietvaros</a:t>
            </a:r>
            <a:r>
              <a:rPr kumimoji="0" lang="lv-LV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lv-LV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Nr. JUST/2015/RDIS/AG/NRP2/8793 ar Eiropas Savienības programmas </a:t>
            </a:r>
            <a:r>
              <a:rPr kumimoji="0" lang="lv-LV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„</a:t>
            </a:r>
            <a:r>
              <a:rPr kumimoji="0" lang="lv-LV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Tiesības, vienlīdzība un pilsonība 2014 </a:t>
            </a:r>
            <a:r>
              <a:rPr kumimoji="0" lang="lv-LV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lv-LV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2020</a:t>
            </a:r>
            <a:r>
              <a:rPr kumimoji="0" lang="lv-LV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lv-LV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finansiālo atbalstu. Par pasākuma/ materiāla saturu atbild Kultūras Ministrija un tajā nav atspoguļots Eiropas Komisijas viedoklis.</a:t>
            </a:r>
            <a:r>
              <a:rPr kumimoji="0" lang="lv-LV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lv-LV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lv-LV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3/15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/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Daudzi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romi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tika „zvērīgi” noslepkavoti, spontāni uz vietas – nefiksējot to dokumentāli;</a:t>
            </a:r>
            <a:endParaRPr lang="en-US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Tas bija vēlamais risinājums nacistiem, lai izvairītos no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romu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bēgšanas;</a:t>
            </a:r>
            <a:endParaRPr lang="en-US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Reiha attīrīšanas politikas veicināšanas akts.</a:t>
            </a:r>
            <a:endParaRPr lang="en-US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4/15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>
            <a:normAutofit fontScale="92500"/>
          </a:bodyPr>
          <a:lstStyle/>
          <a:p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Romi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uztvēra uzskatāmi , kāds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gāže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(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neromi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 bija prieks redzēt, kā viņi tika nogalināti - un tāpēc tie neuzdrošinājās runāt par to;</a:t>
            </a:r>
            <a:endParaRPr lang="lv-LV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Trauma, bailes un vilšanās starp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romiem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, vēl dzīvodami diskriminācijā;</a:t>
            </a:r>
            <a:endParaRPr lang="lv-LV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Viņi negribēja provocēt jaunu naidu pret sevi;</a:t>
            </a:r>
            <a:endParaRPr lang="lv-LV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Lielākā daļa no nacistu pārliecības bija plaši izplatīta iedzīvotāju vidū.</a:t>
            </a:r>
            <a:endParaRPr lang="en-US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5/15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/>
          <a:lstStyle/>
          <a:p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Neiejutīgums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/ vienaldzība pret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romiem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gādže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vēsturē</a:t>
            </a:r>
            <a:b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"Roma =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marginalizācija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" (stereotips)</a:t>
            </a:r>
            <a:b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"Roma = nekas svarīgs vai nopietns"</a:t>
            </a:r>
            <a:b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Roma = </a:t>
            </a:r>
            <a:r>
              <a:rPr lang="lv-LV" i="1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untergeordneter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(zemākais plāns)</a:t>
            </a:r>
            <a:b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</a:b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Roma = </a:t>
            </a:r>
            <a:r>
              <a:rPr lang="lv-LV" i="1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nachrangiger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(aizmugurējā plāna/fona)</a:t>
            </a:r>
            <a:endParaRPr lang="en-US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6/15</a:t>
            </a:r>
            <a:endParaRPr lang="en-US" dirty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/>
          <a:lstStyle/>
          <a:p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Bija slēptās bailes, ka </a:t>
            </a:r>
            <a:r>
              <a:rPr lang="lv-LV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romi</a:t>
            </a:r>
            <a:r>
              <a:rPr lang="lv-LV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 varētu pretendēt uz repatriāciju (zaudējumu atlīdzību), kompensācijām. </a:t>
            </a:r>
            <a:r>
              <a:rPr lang="lv-LV" i="1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(</a:t>
            </a:r>
            <a:r>
              <a:rPr lang="lv-LV" i="1" dirty="0" err="1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Wiedergutmachungen</a:t>
            </a:r>
            <a:r>
              <a:rPr lang="lv-LV" i="1" dirty="0" smtClean="0">
                <a:effectLst>
                  <a:outerShdw blurRad="50800" dist="50800" dir="5400000" algn="ctr" rotWithShape="0">
                    <a:srgbClr val="000000">
                      <a:alpha val="50000"/>
                    </a:srgbClr>
                  </a:outerShdw>
                </a:effectLst>
              </a:rPr>
              <a:t>)</a:t>
            </a:r>
            <a:endParaRPr lang="en-US" i="1" dirty="0" smtClean="0">
              <a:effectLst>
                <a:outerShdw blurRad="50800" dist="50800" dir="5400000" algn="ctr" rotWithShape="0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</TotalTime>
  <Words>2163</Words>
  <Application>Microsoft Office PowerPoint</Application>
  <PresentationFormat>On-screen Show (4:3)</PresentationFormat>
  <Paragraphs>267</Paragraphs>
  <Slides>55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Office Theme</vt:lpstr>
      <vt:lpstr> SAMUDARIPEN (Romu Holokausts)</vt:lpstr>
      <vt:lpstr>PowerPoint Presentation</vt:lpstr>
      <vt:lpstr>PowerPoint Presentation</vt:lpstr>
      <vt:lpstr>1/15 </vt:lpstr>
      <vt:lpstr>2/15</vt:lpstr>
      <vt:lpstr>3/15</vt:lpstr>
      <vt:lpstr>4/15</vt:lpstr>
      <vt:lpstr>5/15</vt:lpstr>
      <vt:lpstr>6/15</vt:lpstr>
      <vt:lpstr>7/15</vt:lpstr>
      <vt:lpstr>8/15</vt:lpstr>
      <vt:lpstr>9/15</vt:lpstr>
      <vt:lpstr>10/15</vt:lpstr>
      <vt:lpstr>11/15</vt:lpstr>
      <vt:lpstr>12/15</vt:lpstr>
      <vt:lpstr>13/15</vt:lpstr>
      <vt:lpstr>14/15</vt:lpstr>
      <vt:lpstr>15/15</vt:lpstr>
      <vt:lpstr>  Dažādu upuru tipu klasifikācijas politika </vt:lpstr>
      <vt:lpstr>PowerPoint Presentation</vt:lpstr>
      <vt:lpstr>Tiešie upuri – nogalinātie </vt:lpstr>
      <vt:lpstr>Tiešie upuri – nogalinātie </vt:lpstr>
      <vt:lpstr>Tiešie upuri – Smagi ievainotie ar sāpīgi ātru pasliktināšanos </vt:lpstr>
      <vt:lpstr>Tiešie upuri – Viltus medicīniskie eksperimenti </vt:lpstr>
      <vt:lpstr>Netiešie upuri </vt:lpstr>
      <vt:lpstr>Tukuma traģēdija</vt:lpstr>
      <vt:lpstr>Evolūcija pēc Otrā pasaules kara</vt:lpstr>
      <vt:lpstr>Eiropas sašķelšanās – Austrumi </vt:lpstr>
      <vt:lpstr>Eiropas sašķelšanās – Rietumi </vt:lpstr>
      <vt:lpstr>Samudaripen/Romu Holokausts  pirmo reizi minēts:  </vt:lpstr>
      <vt:lpstr>Nirnberga: BARI KRIS (tiesa)  (1945.g.novembris-1946.g.oktobris) </vt:lpstr>
      <vt:lpstr>Nirnberga: TIKNE KRISA (tiesa)  1948.g. jūlijs - septembris</vt:lpstr>
      <vt:lpstr>1200 tiesas lietas un tikai 120 par noziegumiem pret romiem </vt:lpstr>
      <vt:lpstr>Spoža karjera  </vt:lpstr>
      <vt:lpstr>Spoža karjera  </vt:lpstr>
      <vt:lpstr>Spoža karjera  </vt:lpstr>
      <vt:lpstr>Spoža karjera</vt:lpstr>
      <vt:lpstr>Netaisnība pret netaisnību </vt:lpstr>
      <vt:lpstr>Acis Atveras</vt:lpstr>
      <vt:lpstr>Rotaru Yonel (Vaida gubernators III) </vt:lpstr>
      <vt:lpstr>Pētījumi </vt:lpstr>
      <vt:lpstr>GUENTER LEWY </vt:lpstr>
      <vt:lpstr>Vācijas pozīcija </vt:lpstr>
      <vt:lpstr>Vācijas pozīcija </vt:lpstr>
      <vt:lpstr>Jauna (piesardzīga) Vācijas pozīcija </vt:lpstr>
      <vt:lpstr>PowerPoint Presentation</vt:lpstr>
      <vt:lpstr>Eiropas pozīcija </vt:lpstr>
      <vt:lpstr>Gods un slava </vt:lpstr>
      <vt:lpstr>PowerPoint Presentation</vt:lpstr>
      <vt:lpstr>Gods un slava</vt:lpstr>
      <vt:lpstr>PowerPoint Presentation</vt:lpstr>
      <vt:lpstr>Memoriāls Babijarā</vt:lpstr>
      <vt:lpstr>Memoriāls Igaunijā </vt:lpstr>
      <vt:lpstr>Romu genocīda upuru piemiņas memoriāla makets. Rīga</vt:lpstr>
      <vt:lpstr>Paldies par uzmanību! 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Normunds</cp:lastModifiedBy>
  <cp:revision>86</cp:revision>
  <dcterms:created xsi:type="dcterms:W3CDTF">2017-03-01T11:35:33Z</dcterms:created>
  <dcterms:modified xsi:type="dcterms:W3CDTF">2017-03-02T15:43:04Z</dcterms:modified>
</cp:coreProperties>
</file>