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70"/>
  </p:notesMasterIdLst>
  <p:handoutMasterIdLst>
    <p:handoutMasterId r:id="rId71"/>
  </p:handoutMasterIdLst>
  <p:sldIdLst>
    <p:sldId id="256" r:id="rId2"/>
    <p:sldId id="257" r:id="rId3"/>
    <p:sldId id="265" r:id="rId4"/>
    <p:sldId id="267" r:id="rId5"/>
    <p:sldId id="271" r:id="rId6"/>
    <p:sldId id="269" r:id="rId7"/>
    <p:sldId id="272" r:id="rId8"/>
    <p:sldId id="258" r:id="rId9"/>
    <p:sldId id="280" r:id="rId10"/>
    <p:sldId id="281" r:id="rId11"/>
    <p:sldId id="305" r:id="rId12"/>
    <p:sldId id="260" r:id="rId13"/>
    <p:sldId id="279" r:id="rId14"/>
    <p:sldId id="273" r:id="rId15"/>
    <p:sldId id="278" r:id="rId16"/>
    <p:sldId id="300" r:id="rId17"/>
    <p:sldId id="302" r:id="rId18"/>
    <p:sldId id="303" r:id="rId19"/>
    <p:sldId id="311" r:id="rId20"/>
    <p:sldId id="308" r:id="rId21"/>
    <p:sldId id="310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09" r:id="rId36"/>
    <p:sldId id="325" r:id="rId37"/>
    <p:sldId id="326" r:id="rId38"/>
    <p:sldId id="307" r:id="rId39"/>
    <p:sldId id="330" r:id="rId40"/>
    <p:sldId id="327" r:id="rId41"/>
    <p:sldId id="331" r:id="rId42"/>
    <p:sldId id="328" r:id="rId43"/>
    <p:sldId id="332" r:id="rId44"/>
    <p:sldId id="329" r:id="rId45"/>
    <p:sldId id="333" r:id="rId46"/>
    <p:sldId id="334" r:id="rId47"/>
    <p:sldId id="335" r:id="rId48"/>
    <p:sldId id="274" r:id="rId49"/>
    <p:sldId id="301" r:id="rId50"/>
    <p:sldId id="306" r:id="rId51"/>
    <p:sldId id="268" r:id="rId52"/>
    <p:sldId id="304" r:id="rId53"/>
    <p:sldId id="293" r:id="rId54"/>
    <p:sldId id="295" r:id="rId55"/>
    <p:sldId id="284" r:id="rId56"/>
    <p:sldId id="286" r:id="rId57"/>
    <p:sldId id="287" r:id="rId58"/>
    <p:sldId id="282" r:id="rId59"/>
    <p:sldId id="288" r:id="rId60"/>
    <p:sldId id="290" r:id="rId61"/>
    <p:sldId id="296" r:id="rId62"/>
    <p:sldId id="297" r:id="rId63"/>
    <p:sldId id="298" r:id="rId64"/>
    <p:sldId id="299" r:id="rId65"/>
    <p:sldId id="283" r:id="rId66"/>
    <p:sldId id="291" r:id="rId67"/>
    <p:sldId id="292" r:id="rId68"/>
    <p:sldId id="264" r:id="rId69"/>
  </p:sldIdLst>
  <p:sldSz cx="9144000" cy="6858000" type="screen4x3"/>
  <p:notesSz cx="6735763" cy="9866313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5" autoAdjust="0"/>
    <p:restoredTop sz="95701" autoAdjust="0"/>
  </p:normalViewPr>
  <p:slideViewPr>
    <p:cSldViewPr>
      <p:cViewPr>
        <p:scale>
          <a:sx n="85" d="100"/>
          <a:sy n="85" d="100"/>
        </p:scale>
        <p:origin x="1752" y="5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3018" y="-108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notesMaster" Target="notesMasters/notesMaster1.xml"/><Relationship Id="rId71" Type="http://schemas.openxmlformats.org/officeDocument/2006/relationships/handoutMaster" Target="handoutMasters/handoutMaster1.xml"/><Relationship Id="rId72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viewProps" Target="viewProps.xml"/><Relationship Id="rId74" Type="http://schemas.openxmlformats.org/officeDocument/2006/relationships/theme" Target="theme/theme1.xml"/><Relationship Id="rId75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E2D66-E151-4645-B51B-710509FCFF16}" type="datetimeFigureOut">
              <a:rPr lang="bs-Latn-BA" smtClean="0"/>
              <a:pPr/>
              <a:t>19.10.17.</a:t>
            </a:fld>
            <a:endParaRPr lang="bs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68284-720A-489F-BFD1-717367CA4116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0258730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C09F2-9DC8-46B9-9D39-BE7605F94AE9}" type="datetimeFigureOut">
              <a:rPr lang="bs-Latn-BA" smtClean="0"/>
              <a:pPr/>
              <a:t>19.10.17.</a:t>
            </a:fld>
            <a:endParaRPr lang="bs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s-Latn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72148-29AC-4C66-B292-F1C78E9C09FD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08386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1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948065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10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106805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12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570503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13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0804502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14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798812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15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7294774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48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7642154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51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695603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52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8691942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Bistrinci</a:t>
            </a:r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59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364362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Kutina</a:t>
            </a:r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60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2003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2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5927896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Torjanci</a:t>
            </a:r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61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0285932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Torjanci</a:t>
            </a:r>
            <a:r>
              <a:rPr lang="bs-Latn-BA" baseline="0" dirty="0" smtClean="0"/>
              <a:t> </a:t>
            </a:r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62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1164906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Darda</a:t>
            </a:r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63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458605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68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783497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3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838925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s-Latn-BA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Općine i gradovi u kojima pripadnici manjina u stanovništvu sudjeluju s više od 15% te županije u kojima manjine sudjeluju s više od 5%, odnosno jedinice koje imaju obvezu osigurati razmjernu zastupljenost pripadnika manjina u predstavničkom tijelu obvezni su, planom prijama u službu utvrditi popunjenost upravnih tijela jedinica i planirati zapošljavanje potrebnog broja pripadnika nacionalnih manjina radi ostvarivanja zastupljenosti nacionalnih manjina u upravnim tijelima jedinica.</a:t>
            </a:r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4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583710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5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512052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6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894305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7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145017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8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714934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72148-29AC-4C66-B292-F1C78E9C09FD}" type="slidenum">
              <a:rPr lang="bs-Latn-BA" smtClean="0"/>
              <a:pPr/>
              <a:t>9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740766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1A071-2A74-455A-A49A-8BB21E4AC2F6}" type="datetimeFigureOut">
              <a:rPr lang="sr-Latn-CS" smtClean="0"/>
              <a:pPr/>
              <a:t>19.10.17.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hyperlink" Target="http://www.veljkokajtazi.com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jpeg"/><Relationship Id="rId5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jpeg"/><Relationship Id="rId5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0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1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2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3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eljkokajtazi.com/" TargetMode="External"/><Relationship Id="rId4" Type="http://schemas.openxmlformats.org/officeDocument/2006/relationships/hyperlink" Target="mailto:VELJKO.KAJTAZI@SABOR.HR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8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7308304" cy="1829761"/>
          </a:xfrm>
        </p:spPr>
        <p:txBody>
          <a:bodyPr>
            <a:normAutofit fontScale="90000"/>
          </a:bodyPr>
          <a:lstStyle/>
          <a:p>
            <a:pPr algn="l"/>
            <a:r>
              <a:rPr lang="bs-Latn-BA" sz="6700" dirty="0" smtClean="0">
                <a:latin typeface="Britannic Bold" pitchFamily="34" charset="0"/>
              </a:rPr>
              <a:t>POLOŽAJ ROMA U REPUBLICI HRVATSKOJ</a:t>
            </a:r>
            <a:r>
              <a:rPr lang="bs-Latn-BA" dirty="0" smtClean="0">
                <a:latin typeface="Britannic Bold" pitchFamily="34" charset="0"/>
              </a:rPr>
              <a:t>	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933056"/>
            <a:ext cx="7772400" cy="1199704"/>
          </a:xfrm>
        </p:spPr>
        <p:txBody>
          <a:bodyPr>
            <a:noAutofit/>
          </a:bodyPr>
          <a:lstStyle/>
          <a:p>
            <a:pPr algn="l"/>
            <a:r>
              <a:rPr lang="bs-Latn-BA" sz="3600" b="1" dirty="0" smtClean="0">
                <a:solidFill>
                  <a:schemeClr val="tx1"/>
                </a:solidFill>
                <a:latin typeface="Britannic Bold" pitchFamily="34" charset="0"/>
              </a:rPr>
              <a:t>SABORSKI ZASTUPNIK </a:t>
            </a:r>
          </a:p>
          <a:p>
            <a:pPr algn="l"/>
            <a:r>
              <a:rPr lang="bs-Latn-BA" sz="3600" b="1" dirty="0" smtClean="0">
                <a:solidFill>
                  <a:schemeClr val="tx1"/>
                </a:solidFill>
                <a:latin typeface="Britannic Bold" pitchFamily="34" charset="0"/>
              </a:rPr>
              <a:t>VELJKO KAJTAZI</a:t>
            </a:r>
          </a:p>
          <a:p>
            <a:pPr algn="l"/>
            <a:r>
              <a:rPr lang="bs-Latn-BA" sz="3200" b="1" dirty="0" smtClean="0">
                <a:solidFill>
                  <a:schemeClr val="tx1"/>
                </a:solidFill>
                <a:latin typeface="Britannic Bold" pitchFamily="34" charset="0"/>
                <a:hlinkClick r:id="rId4"/>
              </a:rPr>
              <a:t>www.veljkokajtazi.com</a:t>
            </a:r>
            <a:endParaRPr lang="bs-Latn-BA" sz="3200" b="1" dirty="0" smtClean="0">
              <a:solidFill>
                <a:schemeClr val="tx1"/>
              </a:solidFill>
              <a:latin typeface="Britannic Bold" pitchFamily="34" charset="0"/>
            </a:endParaRPr>
          </a:p>
          <a:p>
            <a:pPr algn="l"/>
            <a:r>
              <a:rPr lang="bs-Latn-BA" sz="3200" b="1" dirty="0" smtClean="0">
                <a:solidFill>
                  <a:schemeClr val="tx1"/>
                </a:solidFill>
                <a:latin typeface="Britannic Bold" pitchFamily="34" charset="0"/>
              </a:rPr>
              <a:t>VELJKO.KAJTAZI@SABOR.HR </a:t>
            </a:r>
            <a:endParaRPr lang="bs-Latn-BA" sz="3200" b="1" dirty="0">
              <a:solidFill>
                <a:schemeClr val="tx1"/>
              </a:solidFill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POPIS STANOVNIŠTVA 2011.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376672"/>
          </a:xfrm>
        </p:spPr>
        <p:txBody>
          <a:bodyPr>
            <a:normAutofit fontScale="70000" lnSpcReduction="20000"/>
          </a:bodyPr>
          <a:lstStyle/>
          <a:p>
            <a:r>
              <a:rPr lang="vi-VN" dirty="0" smtClean="0">
                <a:latin typeface="+mj-lt"/>
              </a:rPr>
              <a:t>2011. godine u Republici Hrvatskoj je popisano 4.284.889 stanovnika od čega je 328.738 pripadnika nacionalnih manjina kako slijedi i to: </a:t>
            </a:r>
            <a:endParaRPr lang="bs-Latn-BA" dirty="0" smtClean="0">
              <a:latin typeface="+mj-lt"/>
            </a:endParaRPr>
          </a:p>
          <a:p>
            <a:r>
              <a:rPr lang="vi-VN" dirty="0" smtClean="0">
                <a:latin typeface="+mj-lt"/>
              </a:rPr>
              <a:t>Albanaca 17.513 (0,41%), </a:t>
            </a:r>
            <a:r>
              <a:rPr lang="vi-VN" b="1" dirty="0" smtClean="0">
                <a:latin typeface="+mj-lt"/>
              </a:rPr>
              <a:t>Austrijanaca 297 (0,01%)</a:t>
            </a:r>
            <a:r>
              <a:rPr lang="vi-VN" dirty="0" smtClean="0">
                <a:latin typeface="+mj-lt"/>
              </a:rPr>
              <a:t>, Bošnjaka 31.479 (0,73%), </a:t>
            </a:r>
            <a:r>
              <a:rPr lang="vi-VN" b="1" dirty="0" smtClean="0">
                <a:latin typeface="+mj-lt"/>
              </a:rPr>
              <a:t>Bugara 350 (0,01%), </a:t>
            </a:r>
            <a:r>
              <a:rPr lang="vi-VN" dirty="0" smtClean="0">
                <a:latin typeface="+mj-lt"/>
              </a:rPr>
              <a:t>Crnogoraca 4.517 (0,11%), Čeha 9.641 (0,22%), Mađara 14.048 (0,33%), Makedonaca 4.138 (0,10%), </a:t>
            </a:r>
            <a:r>
              <a:rPr lang="vi-VN" b="1" dirty="0" smtClean="0">
                <a:latin typeface="+mj-lt"/>
              </a:rPr>
              <a:t>Nijemaca 2.965 (0,07%), Poljaka 672 (0,02%), </a:t>
            </a:r>
            <a:r>
              <a:rPr lang="vi-VN" b="1" dirty="0" smtClean="0">
                <a:solidFill>
                  <a:srgbClr val="FF0000"/>
                </a:solidFill>
                <a:latin typeface="+mj-lt"/>
              </a:rPr>
              <a:t>Roma 16.975 (0.40%), </a:t>
            </a:r>
            <a:r>
              <a:rPr lang="vi-VN" b="1" dirty="0" smtClean="0">
                <a:latin typeface="+mj-lt"/>
              </a:rPr>
              <a:t>Rumunja 435 (0.01%), Rusa 1.279 (0,03%), Rusina 1936 (0,05%) </a:t>
            </a:r>
            <a:r>
              <a:rPr lang="vi-VN" dirty="0" smtClean="0">
                <a:latin typeface="+mj-lt"/>
              </a:rPr>
              <a:t>Slovaka, 4.753(0,11%), Slovenaca 10.517 (0,25</a:t>
            </a:r>
            <a:r>
              <a:rPr lang="vi-VN" b="1" dirty="0" smtClean="0">
                <a:latin typeface="+mj-lt"/>
              </a:rPr>
              <a:t>%), Srba 186.633 (4,36%), Talijana 17.807 (0,42%), Turaka 367 (0,01%), Ukrajinaca 1.878 (0,04%), Vlaha 29 (0,00) i Židova 509 (0,01%).</a:t>
            </a:r>
            <a:endParaRPr lang="bs-Latn-BA" b="1" dirty="0" smtClean="0">
              <a:latin typeface="+mj-lt"/>
            </a:endParaRPr>
          </a:p>
          <a:p>
            <a:r>
              <a:rPr lang="bs-Latn-B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romska nacionalna manjina druga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nabrojnija manjina u RH </a:t>
            </a:r>
            <a:r>
              <a:rPr lang="bs-Latn-B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(popis 2011: 16.975, ali neslužbene procjene se kreću čak do 40.000)</a:t>
            </a:r>
          </a:p>
          <a:p>
            <a:endParaRPr lang="bs-Latn-BA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Problem izjašnjavanja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(nepoznavanje, strah, asimilacija)</a:t>
            </a:r>
          </a:p>
          <a:p>
            <a:endParaRPr lang="bs-Latn-BA" dirty="0" smtClean="0">
              <a:solidFill>
                <a:srgbClr val="FF0000"/>
              </a:solidFill>
            </a:endParaRPr>
          </a:p>
          <a:p>
            <a:endParaRPr lang="bs-Latn-B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ROMI NA POPISIMA STANOV.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1931. – 14.000 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1948. – </a:t>
            </a:r>
            <a:r>
              <a:rPr lang="bs-Latn-BA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405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 (POSLJEDICE GENOCIDA)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1953. – 1261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1961. – 313 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1971. – 1257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1981. – 3858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1991. – 6.695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2001 . – 9643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2011. – 16 975</a:t>
            </a:r>
            <a:endParaRPr lang="bs-Latn-BA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NACIONALNI PRAZNICI ROMA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Početak centralnih obilježavanja romskih nacionalnih praznika </a:t>
            </a:r>
          </a:p>
          <a:p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 travanj – SVJETSKI DAN ROMA 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Svjetski dan Roma je najbitniji romski praznik u Republici Hrvatskoj, ali i u cijelom svijetu. Od 2012. obilježavanje ovog dana dobilo je podršku svi bitnih institucija. Svakog 8. travnja ovaj praznik se obilježava u Hrvatskom saboru, a obilježavanju prisustvuju Predsjednica Republike Hrvatske, Predsjednik Vlade RH te predsjednik hrvatskog Sabora. </a:t>
            </a:r>
          </a:p>
          <a:p>
            <a:endParaRPr lang="bs-Latn-BA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8. TRAVANJ – SVJETSKI DAN ROMA</a:t>
            </a:r>
            <a:endParaRPr lang="bs-Latn-BA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SLIKA SABOR </a:t>
            </a:r>
            <a:endParaRPr lang="bs-Latn-BA" dirty="0"/>
          </a:p>
        </p:txBody>
      </p:sp>
      <p:pic>
        <p:nvPicPr>
          <p:cNvPr id="2050" name="Picture 2" descr="C:\Users\Emir\Dropbox\PREZENTACIJA 2015 VELEUCILISTE KAJTAZI\slika 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NACIONALNI PRAZNICI ROMA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kolovoz – MEĐUNARODNI DAN SJEĆANJA NA ROMSKE ŽRTVE HOLOKAUSTA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(ex. PORAJMOS, novo – SAMODARIPE)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2. KOLOVOZA 1945. U AUŠVICU UBIJENA POSLJEDNJA GRUPA OD 2.987 ROMA (4 PREŽIVJELA)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Tragična sudbina romskog naroda u tzv. “NDH”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Najveći dio romskog naroda pobijen u koncetracijskim logorima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 njihova sudbina u RH ne spominje sve dok 2014. godine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Hrvatski sabor je priznao 2. kolovoz kao Dan sjećanja na romske žrtve Holokausta koji se od tada redovno obilježava.</a:t>
            </a:r>
          </a:p>
          <a:p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ROMSKI LOGOR UŠTICE POKRAJ JASENOVCA </a:t>
            </a:r>
            <a:r>
              <a:rPr lang="bs-Latn-B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(NDH 1941.-1945 UBIJENO NAJMANJE 16.173 ROMA – 5608 ŽENA I DJECE) – POSEBNA BRUTALNOST I METODE UBIJANJA</a:t>
            </a:r>
            <a:endParaRPr lang="bs-Latn-B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802405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1026" name="Picture 2" descr="C:\Users\Emir\Dropbox\PREZENTACIJA 2015 VELEUCILISTE KAJTAZI\slika 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273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3074" name="Picture 2" descr="C:\Users\Emir\Dropbox\PREZENTACIJA 2015 VELEUCILISTE KAJTAZI\IMG_0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8600" y="0"/>
            <a:ext cx="10287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098" name="Picture 2" descr="C:\Users\Emir\Dropbox\PREZENTACIJA 2015 VELEUCILISTE KAJTAZI\IMG_05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856575" y="-13222288"/>
            <a:ext cx="16459200" cy="10972800"/>
          </a:xfrm>
          <a:prstGeom prst="rect">
            <a:avLst/>
          </a:prstGeom>
          <a:noFill/>
        </p:spPr>
      </p:pic>
      <p:pic>
        <p:nvPicPr>
          <p:cNvPr id="4099" name="Picture 3" descr="C:\Users\Emir\Dropbox\PREZENTACIJA 2015 VELEUCILISTE KAJTAZI\IMG_05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60648" y="-78431"/>
            <a:ext cx="10404648" cy="6936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NEGIRANJE BROJKI I GENOCIDA NAD ROMIMA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61" y="1600200"/>
            <a:ext cx="7878278" cy="4525963"/>
          </a:xfrm>
        </p:spPr>
      </p:pic>
    </p:spTree>
    <p:extLst>
      <p:ext uri="{BB962C8B-B14F-4D97-AF65-F5344CB8AC3E}">
        <p14:creationId xmlns:p14="http://schemas.microsoft.com/office/powerpoint/2010/main" val="1511491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bs-Latn-BA" sz="3200" dirty="0" smtClean="0">
                <a:latin typeface="Britannic Bold" pitchFamily="34" charset="0"/>
                <a:cs typeface="Times New Roman" pitchFamily="18" charset="0"/>
              </a:rPr>
              <a:t>BIOGRAFIJA: VELJKO KAJTAZI</a:t>
            </a:r>
            <a:endParaRPr lang="bs-Latn-BA" sz="3200" dirty="0">
              <a:latin typeface="Britannic Bold" pitchFamily="34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244408" cy="2088232"/>
          </a:xfrm>
        </p:spPr>
        <p:txBody>
          <a:bodyPr>
            <a:noAutofit/>
          </a:bodyPr>
          <a:lstStyle/>
          <a:p>
            <a:pPr algn="just"/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Rođen 1960. godine u Kosovskoj Mitorvici (Kosovo)</a:t>
            </a:r>
          </a:p>
          <a:p>
            <a:pPr algn="just"/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Završio Višu elektrotehničku školu u Prištini</a:t>
            </a:r>
            <a:r>
              <a:rPr lang="bs-Latn-B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(Kosovo)</a:t>
            </a:r>
          </a:p>
          <a:p>
            <a:pPr algn="just"/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Profesionalni vojnik (Vojna akademija u Sarajevu, VŠS – inženjer elektrotehnike)</a:t>
            </a:r>
          </a:p>
          <a:p>
            <a:pPr algn="just"/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Profesionalni sportaš (reprezentativac – karate)</a:t>
            </a:r>
          </a:p>
          <a:p>
            <a:pPr algn="just"/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Profesionalni trener (Viša trenerska škola u Splitu)</a:t>
            </a:r>
          </a:p>
          <a:p>
            <a:pPr algn="just"/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Služebeni tumač romskog jezika (p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ri Županijskom sudu u Zagrebu položio ispit za stalnog sudskog tumača za romski jezik</a:t>
            </a:r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Psihološko-pedagoška naobrazba (Učiteljski fakultet u Zagrebu)</a:t>
            </a:r>
          </a:p>
          <a:p>
            <a:pPr algn="just"/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Napisao prvi romsko-hrvatski riječnik i još nekoliko knjiga</a:t>
            </a:r>
          </a:p>
          <a:p>
            <a:pPr algn="just"/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Aktivist – promicanje obrazovanja Roma u RH </a:t>
            </a:r>
            <a:r>
              <a:rPr lang="bs-Latn-BA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(SAVEZ ROMA U RH “KALI SARA”)</a:t>
            </a:r>
          </a:p>
          <a:p>
            <a:pPr algn="just"/>
            <a:r>
              <a:rPr lang="bs-Latn-BA" sz="2200" dirty="0" smtClean="0">
                <a:latin typeface="Times New Roman" pitchFamily="18" charset="0"/>
                <a:cs typeface="Times New Roman" pitchFamily="18" charset="0"/>
              </a:rPr>
              <a:t>Jedini saborski zastupnik koji je u Sabor došao sa Zavoda za zapošljavanje </a:t>
            </a:r>
          </a:p>
          <a:p>
            <a:pPr algn="just">
              <a:buNone/>
            </a:pPr>
            <a:endParaRPr lang="bs-Latn-BA" sz="2200" dirty="0" smtClean="0"/>
          </a:p>
          <a:p>
            <a:pPr algn="just"/>
            <a:endParaRPr lang="bs-Latn-BA" sz="2200" dirty="0" smtClean="0"/>
          </a:p>
          <a:p>
            <a:pPr algn="just"/>
            <a:endParaRPr lang="bs-Latn-BA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2017. </a:t>
            </a:r>
            <a:r>
              <a:rPr lang="en-US" dirty="0" err="1" smtClean="0">
                <a:latin typeface="Britannic Bold" charset="0"/>
                <a:ea typeface="Britannic Bold" charset="0"/>
                <a:cs typeface="Britannic Bold" charset="0"/>
              </a:rPr>
              <a:t>godina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45998"/>
            <a:ext cx="8229600" cy="3234367"/>
          </a:xfrm>
        </p:spPr>
      </p:pic>
    </p:spTree>
    <p:extLst>
      <p:ext uri="{BB962C8B-B14F-4D97-AF65-F5344CB8AC3E}">
        <p14:creationId xmlns:p14="http://schemas.microsoft.com/office/powerpoint/2010/main" val="1871102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" y="0"/>
            <a:ext cx="9121136" cy="6840852"/>
          </a:xfrm>
        </p:spPr>
      </p:pic>
    </p:spTree>
    <p:extLst>
      <p:ext uri="{BB962C8B-B14F-4D97-AF65-F5344CB8AC3E}">
        <p14:creationId xmlns:p14="http://schemas.microsoft.com/office/powerpoint/2010/main" val="1195385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4303817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6190356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0174006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3989546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9116688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3" y="0"/>
            <a:ext cx="9143999" cy="6858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2113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7219" cy="686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1026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956"/>
            <a:ext cx="9138666" cy="68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87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Autofit/>
          </a:bodyPr>
          <a:lstStyle/>
          <a:p>
            <a:r>
              <a:rPr lang="bs-Latn-BA" sz="3200" dirty="0" smtClean="0">
                <a:latin typeface="Britannic Bold" pitchFamily="34" charset="0"/>
              </a:rPr>
              <a:t>MANDAT U HRVATSKOM SABORU</a:t>
            </a:r>
            <a:endParaRPr lang="bs-Latn-BA" sz="3200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052736"/>
            <a:ext cx="5724128" cy="4320480"/>
          </a:xfrm>
        </p:spPr>
        <p:txBody>
          <a:bodyPr>
            <a:normAutofit fontScale="85000" lnSpcReduction="10000"/>
          </a:bodyPr>
          <a:lstStyle/>
          <a:p>
            <a:r>
              <a:rPr lang="bs-Latn-BA" sz="2000" dirty="0" smtClean="0">
                <a:latin typeface="Times New Roman" pitchFamily="18" charset="0"/>
                <a:cs typeface="Times New Roman" pitchFamily="18" charset="0"/>
              </a:rPr>
              <a:t>Predstavnik čak </a:t>
            </a:r>
            <a:r>
              <a:rPr lang="bs-Latn-B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nacionalnih manjina </a:t>
            </a:r>
            <a:r>
              <a:rPr lang="bs-Latn-BA" sz="2000" dirty="0" smtClean="0">
                <a:latin typeface="Times New Roman" pitchFamily="18" charset="0"/>
                <a:cs typeface="Times New Roman" pitchFamily="18" charset="0"/>
              </a:rPr>
              <a:t>u Hrvatskom saboru (</a:t>
            </a:r>
            <a:r>
              <a:rPr lang="bs-Latn-B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austrijska, bugarska, njemačka, poljska, rumunjska, romska, ruska, rusinska, turska, ukrajinska, židovska i vlaška</a:t>
            </a:r>
            <a:r>
              <a:rPr lang="bs-Latn-BA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Latn-BA" sz="2000" dirty="0" smtClean="0">
                <a:latin typeface="Times New Roman" pitchFamily="18" charset="0"/>
                <a:cs typeface="Times New Roman" pitchFamily="18" charset="0"/>
              </a:rPr>
              <a:t>nacionalna manjina) u dva mandata (2011.-2015., 2015.- ...) </a:t>
            </a:r>
          </a:p>
          <a:p>
            <a:pPr>
              <a:buNone/>
            </a:pPr>
            <a:endParaRPr lang="bs-Latn-B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bs-Latn-BA" sz="2000" dirty="0" smtClean="0">
                <a:latin typeface="Times New Roman" pitchFamily="18" charset="0"/>
                <a:cs typeface="Times New Roman" pitchFamily="18" charset="0"/>
              </a:rPr>
              <a:t>[PRVI MANDAT– 22.12.2011. – 28.12.2015)]</a:t>
            </a:r>
          </a:p>
          <a:p>
            <a:endParaRPr lang="bs-Latn-B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bs-Latn-BA" sz="2000" dirty="0" smtClean="0">
                <a:latin typeface="Times New Roman" pitchFamily="18" charset="0"/>
                <a:cs typeface="Times New Roman" pitchFamily="18" charset="0"/>
              </a:rPr>
              <a:t>[DRUGI MANDATI – 28.12.2015 – (...)]</a:t>
            </a:r>
          </a:p>
          <a:p>
            <a:endParaRPr lang="bs-Latn-B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bs-Latn-B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Kandidat Saveza Roma u RH “KALI SARA” (krovna organizacija Roma u Republici Hrvatskoj)</a:t>
            </a:r>
          </a:p>
          <a:p>
            <a:r>
              <a:rPr lang="bs-Latn-BA" sz="2000" dirty="0" smtClean="0">
                <a:latin typeface="Times New Roman" pitchFamily="18" charset="0"/>
                <a:cs typeface="Times New Roman" pitchFamily="18" charset="0"/>
              </a:rPr>
              <a:t>Nema stranačke pripadnosti: </a:t>
            </a:r>
            <a:r>
              <a:rPr lang="bs-Latn-B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nezavisni zastupnik</a:t>
            </a:r>
          </a:p>
          <a:p>
            <a:r>
              <a:rPr lang="bs-Latn-BA" sz="2000" dirty="0" smtClean="0">
                <a:latin typeface="Times New Roman" pitchFamily="18" charset="0"/>
                <a:cs typeface="Times New Roman" pitchFamily="18" charset="0"/>
              </a:rPr>
              <a:t>Klub zastupnika nacionalnih manjina, Klub zastupnika Hrvatska narodne stranke – liberalnih demokrata (samo član kluba)</a:t>
            </a:r>
          </a:p>
        </p:txBody>
      </p:sp>
      <p:pic>
        <p:nvPicPr>
          <p:cNvPr id="4" name="Picture 2" descr="C:\Users\Emir\Dropbox\PREZENTACIJA 2015 VELEUCILISTE KAJTAZI\12208633_1747126735515241_5353836995024224752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2571" y="692696"/>
            <a:ext cx="3331429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Emir\Desktop\12196345_1747126765515238_3562335911075174302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62550"/>
            <a:ext cx="9144000" cy="3390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1248695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2948853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347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903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472"/>
            <a:ext cx="9138666" cy="68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2694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6751864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2016. </a:t>
            </a:r>
            <a:r>
              <a:rPr lang="mr-IN" dirty="0" smtClean="0">
                <a:latin typeface="Britannic Bold" charset="0"/>
                <a:ea typeface="Britannic Bold" charset="0"/>
                <a:cs typeface="Britannic Bold" charset="0"/>
              </a:rPr>
              <a:t>–</a:t>
            </a:r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 </a:t>
            </a:r>
            <a:b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2020. </a:t>
            </a:r>
            <a:r>
              <a:rPr lang="en-US" dirty="0" err="1" smtClean="0">
                <a:latin typeface="Britannic Bold" charset="0"/>
                <a:ea typeface="Britannic Bold" charset="0"/>
                <a:cs typeface="Britannic Bold" charset="0"/>
              </a:rPr>
              <a:t>godina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Britannic Bold" charset="0"/>
                <a:ea typeface="Britannic Bold" charset="0"/>
                <a:cs typeface="Britannic Bold" charset="0"/>
              </a:rPr>
              <a:t>MUZEJ STRADANJA ROMA U DRUGOM SVJETSKOM RATU “UŠTICA</a:t>
            </a:r>
            <a:r>
              <a:rPr lang="en-US" sz="6000" dirty="0" smtClean="0"/>
              <a:t>” 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323649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4188831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2548931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35376" cy="6093296"/>
          </a:xfrm>
        </p:spPr>
      </p:pic>
    </p:spTree>
    <p:extLst>
      <p:ext uri="{BB962C8B-B14F-4D97-AF65-F5344CB8AC3E}">
        <p14:creationId xmlns:p14="http://schemas.microsoft.com/office/powerpoint/2010/main" val="16808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" y="1668621"/>
            <a:ext cx="7802880" cy="4389120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2847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20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bs-Latn-BA" sz="3200" dirty="0" smtClean="0">
                <a:latin typeface="Britannic Bold" pitchFamily="34" charset="0"/>
              </a:rPr>
              <a:t>ŠTO SU NACIONALNE MANJINE U RH?</a:t>
            </a:r>
            <a:endParaRPr lang="bs-Latn-BA" sz="3200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313384"/>
            <a:ext cx="8229600" cy="6220072"/>
          </a:xfrm>
        </p:spPr>
        <p:txBody>
          <a:bodyPr>
            <a:normAutofit/>
          </a:bodyPr>
          <a:lstStyle/>
          <a:p>
            <a:pPr algn="just"/>
            <a:r>
              <a:rPr lang="vi-VN" sz="2400" b="1" dirty="0" smtClean="0">
                <a:latin typeface="+mj-lt"/>
              </a:rPr>
              <a:t>Nacionalna manjina u smislu Ustavnog zakona o pravima nacionalnih manjina </a:t>
            </a:r>
            <a:r>
              <a:rPr lang="vi-VN" sz="2400" b="1" dirty="0" smtClean="0">
                <a:solidFill>
                  <a:srgbClr val="FF0000"/>
                </a:solidFill>
                <a:latin typeface="+mj-lt"/>
              </a:rPr>
              <a:t>skupina je hrvatskih državljana čiji su pripadnici tradicionalno nastanjeni na teritoriju Republike Hrvatske, a njeni članovi imaju etnička, jezična i/ili vjerska obilježja različita od drugih građana i vodi ih želja za očuvanjem tih obilježja.</a:t>
            </a:r>
            <a:endParaRPr lang="bs-Latn-BA" sz="2400" b="1" dirty="0" smtClean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U Izvorišnim osnovama Ustava Republike Hrvatske navedeno je da se Republika Hrvatska ustanovljuje kao nacionalna </a:t>
            </a:r>
            <a:r>
              <a:rPr lang="bs-Latn-BA" sz="2400" b="1" dirty="0" smtClean="0">
                <a:latin typeface="Times New Roman" pitchFamily="18" charset="0"/>
                <a:cs typeface="Times New Roman" pitchFamily="18" charset="0"/>
              </a:rPr>
              <a:t>država hrvatskoga naroda i </a:t>
            </a:r>
            <a:r>
              <a:rPr lang="bs-Latn-BA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država pripadnika nacionalnih manjina</a:t>
            </a:r>
          </a:p>
          <a:p>
            <a:pPr algn="just"/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Republika Hrvatska, sukladno pozitivnim propisima, osigurava ostvarivanje posebnih prava i sloboda pripadnika nacionalnih manjina koja oni uživaju pojedinačno ili zajedno s drugim osobama koje pripadaju istoj nacionalnoj manjini</a:t>
            </a:r>
            <a:endParaRPr lang="bs-Latn-BA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s-Latn-BA" dirty="0" smtClean="0"/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6138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3264855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143500"/>
          </a:xfrm>
        </p:spPr>
      </p:pic>
      <p:sp>
        <p:nvSpPr>
          <p:cNvPr id="5" name="TextBox 4"/>
          <p:cNvSpPr txBox="1"/>
          <p:nvPr/>
        </p:nvSpPr>
        <p:spPr>
          <a:xfrm>
            <a:off x="-2683239" y="75850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8810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2997989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VIDEO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86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29" y="0"/>
            <a:ext cx="89067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163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0" cy="6082572"/>
          </a:xfrm>
        </p:spPr>
      </p:pic>
    </p:spTree>
    <p:extLst>
      <p:ext uri="{BB962C8B-B14F-4D97-AF65-F5344CB8AC3E}">
        <p14:creationId xmlns:p14="http://schemas.microsoft.com/office/powerpoint/2010/main" val="20750045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" y="3241"/>
            <a:ext cx="8882547" cy="6717685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" y="23566"/>
            <a:ext cx="8882547" cy="671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023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33"/>
            <a:ext cx="9144000" cy="6714957"/>
          </a:xfrm>
        </p:spPr>
      </p:pic>
    </p:spTree>
    <p:extLst>
      <p:ext uri="{BB962C8B-B14F-4D97-AF65-F5344CB8AC3E}">
        <p14:creationId xmlns:p14="http://schemas.microsoft.com/office/powerpoint/2010/main" val="200576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NACIONALNI PRAZNICI ROMA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studeni – SVJETSKI DAN ROMSKOG JEZIKA</a:t>
            </a:r>
          </a:p>
          <a:p>
            <a:endParaRPr lang="bs-Latn-B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Svjetski dan romskog jezika je još jedan službeni datum priznat od strane Hrvatskog sabora na inicijativu Saveza Roma u RH “KALI SARA” i zastupnika Kajtazija. Redovno se obilježava svakog 5. studenog, a datum je odabran jer je na taj dan  objavljen prvi romsko-hrvatski riječnik  autora Veljka Kajtazija.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Drugi događaji i manifestacije: primjerice prvi znanstveni skup o položaju Roma u RH na Hrvatskoj akademiji znanosti i umjetnosti, 4.11.2015 </a:t>
            </a:r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Emir\Dropbox\PREZENTACIJA 2015 VELEUCILISTE KAJTAZI\povelja SDR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05064"/>
            <a:ext cx="3850593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Emir\Dropbox\PREZENTACIJA 2015 VELEUCILISTE KAJTAZI\deklaracija SDR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4211960" cy="6138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Emir\Dropbox\PREZENTACIJA 2015 VELEUCILISTE KAJTAZI\rjecnikglav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"/>
            <a:ext cx="2841780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bs-Latn-BA" sz="3200" dirty="0" smtClean="0">
                <a:latin typeface="Britannic Bold" pitchFamily="34" charset="0"/>
              </a:rPr>
              <a:t>ZAŠTITA NACIONALNIH MANJINA U RH</a:t>
            </a:r>
            <a:endParaRPr lang="bs-Latn-BA" sz="3200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 fontScale="85000" lnSpcReduction="20000"/>
          </a:bodyPr>
          <a:lstStyle/>
          <a:p>
            <a:r>
              <a:rPr lang="bs-Latn-BA" b="1" u="sng" dirty="0" smtClean="0">
                <a:latin typeface="Times New Roman" pitchFamily="18" charset="0"/>
                <a:cs typeface="Times New Roman" pitchFamily="18" charset="0"/>
              </a:rPr>
              <a:t>Ustavni zakon o pravima nacionalnim manjina </a:t>
            </a:r>
          </a:p>
          <a:p>
            <a:endParaRPr lang="bs-Latn-BA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izjašnjavanje</a:t>
            </a:r>
            <a:r>
              <a:rPr lang="bs-Latn-B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o nacionalnoj pripadnosti; uporaba imena i prezimena na manjinskom jeziku i pismu; ravnopravna službena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uporaba jezika i pisma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nacionalnih manjina;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odgoj i obrazovanje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na jeziku i pismu nacionalnih manjina; očuvanje tradicijskih naziva i oznaka te uporaba znamenja i simbola pripadnika nacionalnih manjina;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kulturna autonomija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; pravo na očitavanje vjere i osnivanje vjerskih zajednica; pristup sredstvima javnog priopćavanja; samoorganiziranje i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udruživanje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 radi ostvarivanja zajedničkih interesa;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zastupljenost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 na državnoj i lokalnoj razini;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vijeća i predstavnici nacionalnih manjina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; zaštita od svake djelatnosti koja ugrožava ili može ugroziti opstanak, ostvarivanje prava i sloboda nacionalnih manjina)</a:t>
            </a:r>
          </a:p>
          <a:p>
            <a:pPr>
              <a:buNone/>
            </a:pPr>
            <a:endParaRPr lang="bs-Latn-BA" dirty="0" smtClean="0"/>
          </a:p>
          <a:p>
            <a:endParaRPr lang="bs-Latn-BA" dirty="0" smtClean="0"/>
          </a:p>
          <a:p>
            <a:pPr>
              <a:buNone/>
            </a:pPr>
            <a:endParaRPr lang="bs-Latn-BA" dirty="0" smtClean="0"/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143000"/>
          </a:xfrm>
        </p:spPr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UNESCO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25963"/>
          </a:xfrm>
        </p:spPr>
        <p:txBody>
          <a:bodyPr>
            <a:normAutofit fontScale="85000" lnSpcReduction="10000"/>
          </a:bodyPr>
          <a:lstStyle/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UNESCO na inicijativu Republike Hrvatske krajem prošle godine priznao Svjetski dan romskog jezika 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Problem: izostanak priznanja romskog jezika na nacionalnoj razini kao službenog manjinskog jezika</a:t>
            </a:r>
          </a:p>
          <a:p>
            <a:pPr algn="just"/>
            <a:endParaRPr lang="bs-Latn-BA" dirty="0" smtClean="0">
              <a:latin typeface="Times New Roman" pitchFamily="18" charset="0"/>
              <a:cs typeface="Times New Roman" pitchFamily="18" charset="0"/>
            </a:endParaRPr>
          </a:p>
          <a:p>
            <a:endParaRPr lang="bs-Latn-BA" dirty="0"/>
          </a:p>
        </p:txBody>
      </p:sp>
      <p:pic>
        <p:nvPicPr>
          <p:cNvPr id="1026" name="Picture 2" descr="C:\Users\Emir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838" y="788988"/>
            <a:ext cx="5505450" cy="560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bs-Latn-BA" dirty="0" smtClean="0">
                <a:latin typeface="Britannic Bold" pitchFamily="34" charset="0"/>
              </a:rPr>
              <a:t>OBRAZOVANJE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052736"/>
            <a:ext cx="5616624" cy="3456384"/>
          </a:xfrm>
        </p:spPr>
        <p:txBody>
          <a:bodyPr>
            <a:noAutofit/>
          </a:bodyPr>
          <a:lstStyle/>
          <a:p>
            <a:pPr algn="just"/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Zalaganje za </a:t>
            </a:r>
            <a:r>
              <a:rPr lang="bs-Latn-B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rano uključenje </a:t>
            </a:r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RNM u obrazovni sustav (</a:t>
            </a:r>
            <a:r>
              <a:rPr lang="bs-Latn-BA" sz="1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predškole</a:t>
            </a:r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 prema sadašnjem nacionalnom programu </a:t>
            </a:r>
            <a:r>
              <a:rPr lang="bs-Latn-B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prekratke</a:t>
            </a:r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Nacionalna strategije ne obuhvaća igraonice koje su potrebne kao vid rane inkluzije</a:t>
            </a:r>
          </a:p>
          <a:p>
            <a:pPr algn="just"/>
            <a:r>
              <a:rPr lang="bs-Latn-BA" sz="1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Vrtići</a:t>
            </a:r>
            <a:r>
              <a:rPr lang="bs-Latn-B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– romska djeca </a:t>
            </a:r>
            <a:r>
              <a:rPr lang="bs-Latn-B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 mogu pohađati zbog kriterija </a:t>
            </a:r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(roditelji nezaposleni)</a:t>
            </a:r>
          </a:p>
          <a:p>
            <a:pPr algn="just"/>
            <a:r>
              <a:rPr lang="bs-Latn-BA" sz="1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Amandmani</a:t>
            </a:r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 na Nacionalnu strategiju znanosti, obrazovanja i tehnologije </a:t>
            </a:r>
          </a:p>
          <a:p>
            <a:pPr algn="just"/>
            <a:r>
              <a:rPr lang="bs-Latn-BA" sz="1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Rano napuštanje školovanja </a:t>
            </a:r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(visok </a:t>
            </a:r>
            <a:r>
              <a:rPr lang="bs-Latn-BA" sz="1800" i="1" dirty="0" smtClean="0">
                <a:latin typeface="Times New Roman" pitchFamily="18" charset="0"/>
                <a:cs typeface="Times New Roman" pitchFamily="18" charset="0"/>
              </a:rPr>
              <a:t>drop-out) – u osnovne škole (7. i 8. razred) uvesti stipendije / motivirajuće poticaje – u tim razredima  kad dolazi do raspanja – mogući razlozi: roditelji ne mogu pomagati više, pubertet</a:t>
            </a:r>
          </a:p>
          <a:p>
            <a:pPr algn="just"/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Potrebno više uključiti institucije i nevladine institucije </a:t>
            </a:r>
          </a:p>
          <a:p>
            <a:pPr algn="just"/>
            <a:r>
              <a:rPr lang="bs-Latn-B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Pomagači u nastavi</a:t>
            </a:r>
          </a:p>
          <a:p>
            <a:pPr algn="just"/>
            <a:r>
              <a:rPr lang="bs-Latn-B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Poticanje upisivanja četverogodišnjih srednjih škola </a:t>
            </a:r>
            <a:r>
              <a:rPr lang="bs-Latn-BA" sz="1800" dirty="0" smtClean="0">
                <a:latin typeface="Times New Roman" pitchFamily="18" charset="0"/>
                <a:cs typeface="Times New Roman" pitchFamily="18" charset="0"/>
              </a:rPr>
              <a:t>radi mogućnosti nastavka obrazovanja</a:t>
            </a:r>
          </a:p>
          <a:p>
            <a:pPr algn="just"/>
            <a:r>
              <a:rPr lang="bs-Latn-B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Pomaci u zadnjih 10 godina vidljivi, ali nedovoljni</a:t>
            </a:r>
          </a:p>
          <a:p>
            <a:pPr algn="just"/>
            <a:endParaRPr lang="bs-Latn-B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bs-Latn-BA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Emir\Dropbox\PREZENTACIJA 2015 VELEUCILISTE KAJTAZI\12004940_540210342801360_6676047068214876428_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1397" y="5013176"/>
            <a:ext cx="2582603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Emir\Dropbox\PREZENTACIJA 2015 VELEUCILISTE KAJTAZI\y3759892723853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009446"/>
            <a:ext cx="2627784" cy="1970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Emir\Dropbox\PREZENTACIJA 2015 VELEUCILISTE KAJTAZI\y3470500225687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019518"/>
            <a:ext cx="2627783" cy="1970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bs-Latn-BA" dirty="0" smtClean="0">
                <a:latin typeface="Britannic Bold" pitchFamily="34" charset="0"/>
              </a:rPr>
              <a:t>OBRAZOVANJE (2)</a:t>
            </a:r>
            <a:endParaRPr lang="bs-Latn-BA" dirty="0">
              <a:latin typeface="Britannic Bold" pitchFamily="34" charset="0"/>
            </a:endParaRPr>
          </a:p>
        </p:txBody>
      </p:sp>
      <p:pic>
        <p:nvPicPr>
          <p:cNvPr id="4" name="Picture 2" descr="C:\Users\Emir\Dropbox\PREZENTACIJA 2015 VELEUCILISTE KAJTAZI\12004940_540210342801360_6676047068214876428_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1397" y="5229201"/>
            <a:ext cx="2582603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Emir\Dropbox\PREZENTACIJA 2015 VELEUCILISTE KAJTAZI\y3759892723853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009446"/>
            <a:ext cx="2627784" cy="1970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Emir\Dropbox\PREZENTACIJA 2015 VELEUCILISTE KAJTAZI\y3470500225687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019518"/>
            <a:ext cx="2627783" cy="1970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980728"/>
            <a:ext cx="6059016" cy="5616624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bs-Latn-B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Broj upisanih Roma na fakultete godinama isti, ali ne postoje informacije koliko završava? 0? (iako su kriteriji za dobivanje stipendija oslabljeni)</a:t>
            </a:r>
          </a:p>
          <a:p>
            <a:pPr algn="just"/>
            <a:r>
              <a:rPr lang="bs-Latn-B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Magistarski studij </a:t>
            </a:r>
            <a:r>
              <a:rPr lang="bs-Latn-BA" sz="4000" dirty="0" smtClean="0">
                <a:latin typeface="Times New Roman" pitchFamily="18" charset="0"/>
                <a:cs typeface="Times New Roman" pitchFamily="18" charset="0"/>
              </a:rPr>
              <a:t>romistike na Filozofskom fakultetu Sveučilišta u Zagrebu (voditelj prof. Ljatif Demir)</a:t>
            </a:r>
          </a:p>
          <a:p>
            <a:pPr algn="just"/>
            <a:r>
              <a:rPr lang="bs-Latn-B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CERS – Centar za europske romske studije </a:t>
            </a:r>
            <a:r>
              <a:rPr lang="bs-Latn-BA" sz="4000" dirty="0" smtClean="0">
                <a:latin typeface="Times New Roman" pitchFamily="18" charset="0"/>
                <a:cs typeface="Times New Roman" pitchFamily="18" charset="0"/>
              </a:rPr>
              <a:t>(FFZG)</a:t>
            </a:r>
          </a:p>
          <a:p>
            <a:pPr algn="just"/>
            <a:r>
              <a:rPr lang="bs-Latn-BA" sz="4000" dirty="0" smtClean="0">
                <a:latin typeface="Times New Roman" pitchFamily="18" charset="0"/>
                <a:cs typeface="Times New Roman" pitchFamily="18" charset="0"/>
              </a:rPr>
              <a:t>Prva </a:t>
            </a:r>
            <a:r>
              <a:rPr lang="bs-Latn-B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dvojezična ploča </a:t>
            </a:r>
            <a:r>
              <a:rPr lang="bs-Latn-BA" sz="4000" dirty="0" smtClean="0">
                <a:latin typeface="Times New Roman" pitchFamily="18" charset="0"/>
                <a:cs typeface="Times New Roman" pitchFamily="18" charset="0"/>
              </a:rPr>
              <a:t>na romskom jeziku (FFZG)</a:t>
            </a:r>
          </a:p>
          <a:p>
            <a:pPr algn="just"/>
            <a:r>
              <a:rPr lang="bs-Latn-B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Zdravstveno Veleučilište</a:t>
            </a:r>
            <a:r>
              <a:rPr lang="bs-Latn-BA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bs-Latn-B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Latn-BA" sz="4000" dirty="0" smtClean="0">
                <a:latin typeface="Times New Roman" pitchFamily="18" charset="0"/>
                <a:cs typeface="Times New Roman" pitchFamily="18" charset="0"/>
              </a:rPr>
              <a:t>prva visokoškolska institucija koja je uvela </a:t>
            </a:r>
            <a:r>
              <a:rPr lang="bs-Latn-B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fiksne kvote za upis</a:t>
            </a:r>
            <a:r>
              <a:rPr lang="bs-Latn-BA" sz="4000" dirty="0" smtClean="0">
                <a:latin typeface="Times New Roman" pitchFamily="18" charset="0"/>
                <a:cs typeface="Times New Roman" pitchFamily="18" charset="0"/>
              </a:rPr>
              <a:t> pripadnika romske nacionalne manjine (pozitivna diskriminacija) – inicijativa dekan Racza, Vijeća fakulteta i saborskog zastupnika Kajtazija</a:t>
            </a:r>
          </a:p>
          <a:p>
            <a:pPr algn="just"/>
            <a:r>
              <a:rPr lang="bs-Latn-BA" sz="4000" dirty="0" smtClean="0">
                <a:latin typeface="Times New Roman" pitchFamily="18" charset="0"/>
                <a:cs typeface="Times New Roman" pitchFamily="18" charset="0"/>
              </a:rPr>
              <a:t>Uvesti pozitivnu diskriminaciju RNM i na druge fakultete</a:t>
            </a:r>
          </a:p>
          <a:p>
            <a:pPr algn="just"/>
            <a:r>
              <a:rPr lang="bs-Latn-BA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OBRAZOVANJE ODRASLIH</a:t>
            </a:r>
            <a:r>
              <a:rPr lang="bs-Latn-B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kasno sazrijevaju i osjete potrebu za školovanjem </a:t>
            </a:r>
          </a:p>
          <a:p>
            <a:pPr algn="just"/>
            <a:r>
              <a:rPr lang="bs-Latn-B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Cjelokupni položaj u Republici Hrvatskoj bolji nego u ostalim zemljama u regiji, a romska zajednica tu poziciju ne iskorištava na najbolji mogući način kad govorimo o obrazovanju</a:t>
            </a:r>
          </a:p>
          <a:p>
            <a:pPr algn="just"/>
            <a:endParaRPr lang="bs-Latn-B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2050" name="Picture 2" descr="C:\Users\Emir\Desktop\13125000_1812280182333229_513990148183560524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Content Placeholder 3" descr="PB0444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ZAPOŠLJAVANJE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Izostanak pune primjene ustavnog zakona </a:t>
            </a:r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- Pravo pripadnika nacionalnih manjina na zastupljenost u predstavničkim i izvršnim tijelima na državnoj i lokalnoj razini, te u tijelima državne uprave, pravosudnim tijelima i tijelima uprave jedinica lokalne i područne (regionalne) samouprave)</a:t>
            </a:r>
          </a:p>
          <a:p>
            <a:pPr algn="just"/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Nevidljiva </a:t>
            </a:r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diskriminacija pri zapošljavanju</a:t>
            </a:r>
          </a:p>
          <a:p>
            <a:pPr algn="just"/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Nekvalificiranost</a:t>
            </a:r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 (nedostatak školovanog kadra)</a:t>
            </a:r>
          </a:p>
          <a:p>
            <a:pPr algn="just"/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Potiče li država nerad (socijalne naknade)?</a:t>
            </a:r>
          </a:p>
          <a:p>
            <a:pPr algn="just"/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Javni radovi (privremeni poslovi)  koji su postali jedini način zapošljavanja RNM – loše</a:t>
            </a:r>
          </a:p>
          <a:p>
            <a:pPr algn="just"/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 stvaraju se stvarne prilike za dugoročno zapošljavanje</a:t>
            </a:r>
          </a:p>
          <a:p>
            <a:pPr algn="just">
              <a:buNone/>
            </a:pPr>
            <a:endParaRPr lang="bs-Latn-BA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dirty="0"/>
          </a:p>
        </p:txBody>
      </p:sp>
      <p:pic>
        <p:nvPicPr>
          <p:cNvPr id="4" name="Content Placeholder 3" descr="DSCN67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Content Placeholder 3" descr="DSCN97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STANOVANJE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Getoiziranost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naselja (isključenost iz društva)</a:t>
            </a:r>
          </a:p>
          <a:p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Nedostatak osnovne infrastrukture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i sadržaja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Težak pristup institucijama i školama (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udaljenost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Legalizacija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 naselja (više od </a:t>
            </a:r>
            <a:r>
              <a:rPr lang="bs-Latn-BA" u="sng" dirty="0" smtClean="0">
                <a:latin typeface="Times New Roman" pitchFamily="18" charset="0"/>
                <a:cs typeface="Times New Roman" pitchFamily="18" charset="0"/>
              </a:rPr>
              <a:t>1200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 objekata) </a:t>
            </a:r>
          </a:p>
          <a:p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Izgradnja društvenih domova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unutar naselja – pretpostavka stvaranja kulturne autonomije  </a:t>
            </a:r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Content Placeholder 3" descr="DSCN027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s-Latn-BA" sz="3200" dirty="0" smtClean="0">
                <a:latin typeface="Britannic Bold" pitchFamily="34" charset="0"/>
              </a:rPr>
              <a:t>INSTITUCIJE ZA ZAŠTITU NAC. MANJ.</a:t>
            </a:r>
            <a:endParaRPr lang="bs-Latn-BA" sz="3200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Institucije: </a:t>
            </a:r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Ured za ljudska prava i prava nacionalnih manjina, Savjet za nacionalne manjine </a:t>
            </a:r>
            <a:r>
              <a:rPr lang="bs-Latn-BA" sz="2400" b="1" dirty="0" smtClean="0">
                <a:latin typeface="Times New Roman" pitchFamily="18" charset="0"/>
                <a:cs typeface="Times New Roman" pitchFamily="18" charset="0"/>
              </a:rPr>
              <a:t>(Vlada), </a:t>
            </a:r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Savjet za nacionalne manjine Republike Hrvatske </a:t>
            </a:r>
          </a:p>
          <a:p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saborskih zastupnika </a:t>
            </a:r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(Klub nacionalnih manjina) </a:t>
            </a:r>
            <a:r>
              <a:rPr lang="bs-Latn-BA" sz="2400" b="1" dirty="0" smtClean="0">
                <a:latin typeface="Times New Roman" pitchFamily="18" charset="0"/>
                <a:cs typeface="Times New Roman" pitchFamily="18" charset="0"/>
              </a:rPr>
              <a:t>(Sabor)</a:t>
            </a:r>
          </a:p>
          <a:p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Predstavnici na razini županija, gradova i općina </a:t>
            </a:r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- Općine i gradovi u kojima pripadnici manjina u stanovništvu sudjeluju s više od 15% te županije u kojima manjine sudjeluju s više od 5% </a:t>
            </a:r>
            <a:r>
              <a:rPr lang="bs-Latn-BA" sz="2400" b="1" dirty="0" smtClean="0">
                <a:latin typeface="Times New Roman" pitchFamily="18" charset="0"/>
                <a:cs typeface="Times New Roman" pitchFamily="18" charset="0"/>
              </a:rPr>
              <a:t>(lokalna razina)</a:t>
            </a:r>
          </a:p>
          <a:p>
            <a:r>
              <a:rPr lang="bs-Latn-BA" sz="2400" b="1" dirty="0" smtClean="0">
                <a:latin typeface="Times New Roman" pitchFamily="18" charset="0"/>
                <a:cs typeface="Times New Roman" pitchFamily="18" charset="0"/>
              </a:rPr>
              <a:t>Izbori 31. svibnja 2015 – IZBORI ZA ČLANOVE VIJEĆA I PREDSTAVNIKE NACIONALNIH MANJINA (9 ŽUPANIJSKIH V., 12 GRADSKIH V. + PO JEDAN PREDSTAVNIK U 3 ŽUPANIJE, 2 GRADA I 4 OPĆINE)</a:t>
            </a:r>
          </a:p>
          <a:p>
            <a:r>
              <a:rPr lang="bs-Latn-B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Nevladine udruge (Savez Roma u RH “KALI SARA”), Međunarodne romske organizacije </a:t>
            </a:r>
            <a:r>
              <a:rPr lang="bs-Latn-B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(IRU), ...</a:t>
            </a:r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Content Placeholder 3" descr="20150601_10331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 dirty="0"/>
          </a:p>
        </p:txBody>
      </p:sp>
      <p:pic>
        <p:nvPicPr>
          <p:cNvPr id="1026" name="Picture 2" descr="C:\Users\Emir\Desktop\20130514_172353 -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Content Placeholder 3" descr="torjanc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6" name="Content Placeholder 5" descr="dard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Content Placeholder 3" descr="darda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1520" y="0"/>
            <a:ext cx="9395520" cy="7046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ZDRAVLJE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Loši uvjeti života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utječu na zdravlje </a:t>
            </a:r>
          </a:p>
          <a:p>
            <a:pPr algn="just"/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Nedostatak pristupa zdravstvenoj skrbi </a:t>
            </a:r>
          </a:p>
          <a:p>
            <a:pPr algn="just"/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Suradnja s civilnim sektorom: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zdravstvene radionice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Saveza Roma u RH “KALI SARA” u suradnji s Ministarstvom zdravlja </a:t>
            </a:r>
          </a:p>
          <a:p>
            <a:pPr algn="just"/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Provedba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istraživanja o zdravstvenom stanju RNM </a:t>
            </a:r>
          </a:p>
          <a:p>
            <a:pPr algn="just"/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Suradnja sa Zdravstvenim veleučilištem </a:t>
            </a:r>
          </a:p>
          <a:p>
            <a:pPr algn="just"/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Školovanja kadra RNM u području zdravstva </a:t>
            </a:r>
          </a:p>
          <a:p>
            <a:endParaRPr lang="bs-Latn-B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Content Placeholder 3" descr="PA240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Content Placeholder 3" descr="DSCN0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latin typeface="Britannic Bold" pitchFamily="34" charset="0"/>
              </a:rPr>
              <a:t>ZAKLJUČCI I PITANJA!?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www.veljkokajtazi.com</a:t>
            </a:r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  <a:hlinkClick r:id="rId4"/>
              </a:rPr>
              <a:t>VELJKO.KAJTAZI@SABOR.HR</a:t>
            </a:r>
            <a:endParaRPr lang="bs-Latn-BA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s-Latn-B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Dobar zakonski okvir – IZOSTANAK PROVEDBE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Položaj nacionalnih manjina – IZVAN FOKUSA VLADE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Romska nacionalna u kontinuitetu i na svim godišnjim izvještajima se isti problemi ponavljaju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Trend porasta netolerancije prema manjinama u cijeloj EU uključujući RH?</a:t>
            </a:r>
          </a:p>
          <a:p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Nedostatak političke volje?</a:t>
            </a:r>
          </a:p>
          <a:p>
            <a:endParaRPr lang="bs-Latn-BA" dirty="0" smtClean="0"/>
          </a:p>
          <a:p>
            <a:endParaRPr lang="bs-Latn-BA" dirty="0" smtClean="0"/>
          </a:p>
          <a:p>
            <a:pPr>
              <a:buNone/>
            </a:pPr>
            <a:endParaRPr lang="bs-Latn-BA" dirty="0" smtClean="0"/>
          </a:p>
          <a:p>
            <a:pPr>
              <a:buNone/>
            </a:pPr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>
                <a:latin typeface="Britannic Bold" pitchFamily="34" charset="0"/>
              </a:rPr>
              <a:t>NORMATIVNI OKVIR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1844824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bs-Latn-BA" dirty="0" smtClean="0">
                <a:solidFill>
                  <a:srgbClr val="FF0000"/>
                </a:solidFill>
                <a:latin typeface="Britannic Bold" pitchFamily="34" charset="0"/>
                <a:cs typeface="Times New Roman" pitchFamily="18" charset="0"/>
              </a:rPr>
              <a:t>NACIONALNA RAZINA:</a:t>
            </a:r>
            <a:endParaRPr lang="bs-Latn-BA" sz="3200" dirty="0" smtClean="0">
              <a:solidFill>
                <a:srgbClr val="FF0000"/>
              </a:solidFill>
              <a:latin typeface="Britannic Bold" pitchFamily="34" charset="0"/>
              <a:cs typeface="Times New Roman" pitchFamily="18" charset="0"/>
            </a:endParaRPr>
          </a:p>
          <a:p>
            <a:pPr algn="just"/>
            <a:r>
              <a:rPr lang="bs-Latn-BA" sz="3200" dirty="0" smtClean="0">
                <a:latin typeface="Britannic Bold" pitchFamily="34" charset="0"/>
                <a:cs typeface="Times New Roman" pitchFamily="18" charset="0"/>
              </a:rPr>
              <a:t>Nacionalna strategija za uključivanje Roma za razdoblje od 2013.-2020. g.  (EU razina) i </a:t>
            </a:r>
            <a:endParaRPr lang="bs-Latn-BA" dirty="0" smtClean="0">
              <a:latin typeface="Britannic Bold" pitchFamily="34" charset="0"/>
              <a:cs typeface="Times New Roman" pitchFamily="18" charset="0"/>
            </a:endParaRPr>
          </a:p>
          <a:p>
            <a:pPr algn="just"/>
            <a:r>
              <a:rPr lang="bs-Latn-BA" sz="3200" dirty="0" smtClean="0">
                <a:latin typeface="Britannic Bold" pitchFamily="34" charset="0"/>
                <a:cs typeface="Times New Roman" pitchFamily="18" charset="0"/>
              </a:rPr>
              <a:t>Akcijski plan za provedbu nacionalne strategije za uključivanje Roma za razdoblje od 2013.-2015. </a:t>
            </a:r>
          </a:p>
          <a:p>
            <a:pPr algn="just"/>
            <a:r>
              <a:rPr lang="bs-Latn-BA" dirty="0" smtClean="0">
                <a:latin typeface="Britannic Bold" pitchFamily="34" charset="0"/>
                <a:cs typeface="Times New Roman" pitchFamily="18" charset="0"/>
              </a:rPr>
              <a:t>Ustavni zakon o pravima nacionalnih manjina (organski)</a:t>
            </a:r>
          </a:p>
          <a:p>
            <a:pPr algn="just"/>
            <a:r>
              <a:rPr lang="bs-Latn-BA" dirty="0" smtClean="0">
                <a:latin typeface="Britannic Bold" pitchFamily="34" charset="0"/>
                <a:cs typeface="Times New Roman" pitchFamily="18" charset="0"/>
              </a:rPr>
              <a:t>...</a:t>
            </a:r>
            <a:endParaRPr lang="bs-Latn-BA" sz="3200" dirty="0" smtClean="0">
              <a:latin typeface="Britannic Bold" pitchFamily="34" charset="0"/>
              <a:cs typeface="Times New Roman" pitchFamily="18" charset="0"/>
            </a:endParaRPr>
          </a:p>
          <a:p>
            <a:pPr algn="just"/>
            <a:endParaRPr lang="bs-Latn-BA" sz="3200" dirty="0" smtClean="0">
              <a:solidFill>
                <a:srgbClr val="FF0000"/>
              </a:solidFill>
              <a:latin typeface="Britannic Bold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s-Latn-BA" dirty="0" smtClean="0">
                <a:solidFill>
                  <a:srgbClr val="FF0000"/>
                </a:solidFill>
                <a:latin typeface="Britannic Bold" pitchFamily="34" charset="0"/>
                <a:cs typeface="Times New Roman" pitchFamily="18" charset="0"/>
              </a:rPr>
              <a:t>EU RAZINA: </a:t>
            </a:r>
          </a:p>
          <a:p>
            <a:r>
              <a:rPr lang="bs-Latn-BA" dirty="0" smtClean="0">
                <a:latin typeface="Britannic Bold" pitchFamily="34" charset="0"/>
                <a:cs typeface="Times New Roman" pitchFamily="18" charset="0"/>
              </a:rPr>
              <a:t>EU Framework for National Roma Integration Strategies up to 2020</a:t>
            </a:r>
          </a:p>
          <a:p>
            <a:pPr algn="just">
              <a:buNone/>
            </a:pPr>
            <a:endParaRPr lang="bs-Latn-B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bs-Latn-BA" dirty="0" smtClean="0">
                <a:latin typeface="Britannic Bold" pitchFamily="34" charset="0"/>
              </a:rPr>
              <a:t>ROMSKA NACIONALNA MANJINA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3096343"/>
          </a:xfrm>
        </p:spPr>
        <p:txBody>
          <a:bodyPr>
            <a:normAutofit fontScale="32500" lnSpcReduction="20000"/>
          </a:bodyPr>
          <a:lstStyle/>
          <a:p>
            <a:r>
              <a:rPr lang="bs-Latn-BA" sz="5600" dirty="0" smtClean="0">
                <a:latin typeface="Times New Roman" pitchFamily="18" charset="0"/>
                <a:cs typeface="Times New Roman" pitchFamily="18" charset="0"/>
              </a:rPr>
              <a:t>Danas je u Europi </a:t>
            </a:r>
            <a:r>
              <a:rPr lang="bs-Latn-BA" sz="5600" b="1" dirty="0" smtClean="0">
                <a:latin typeface="Times New Roman" pitchFamily="18" charset="0"/>
                <a:cs typeface="Times New Roman" pitchFamily="18" charset="0"/>
              </a:rPr>
              <a:t>nerazmjerno velik broj Roma suočen s dubokim siromaštvom, socijalnim isključenjem i lošim životnim uvjetima.</a:t>
            </a:r>
            <a:r>
              <a:rPr lang="bs-Latn-BA" sz="5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bs-Latn-BA" sz="5600" dirty="0" smtClean="0">
                <a:latin typeface="Times New Roman" pitchFamily="18" charset="0"/>
                <a:cs typeface="Times New Roman" pitchFamily="18" charset="0"/>
              </a:rPr>
              <a:t>Romska nacionalna manjina specifična jer </a:t>
            </a:r>
            <a:r>
              <a:rPr lang="bs-Latn-BA" sz="5600" b="1" dirty="0" smtClean="0">
                <a:latin typeface="Times New Roman" pitchFamily="18" charset="0"/>
                <a:cs typeface="Times New Roman" pitchFamily="18" charset="0"/>
              </a:rPr>
              <a:t>nema svoju nacionalnu državu</a:t>
            </a:r>
          </a:p>
          <a:p>
            <a:r>
              <a:rPr lang="bs-Latn-BA" sz="5600" dirty="0" smtClean="0">
                <a:latin typeface="Times New Roman" pitchFamily="18" charset="0"/>
                <a:cs typeface="Times New Roman" pitchFamily="18" charset="0"/>
              </a:rPr>
              <a:t>Pretpostavlja se da Roma ima više do </a:t>
            </a:r>
            <a:r>
              <a:rPr lang="bs-Latn-BA" sz="5600" b="1" dirty="0" smtClean="0">
                <a:latin typeface="Times New Roman" pitchFamily="18" charset="0"/>
                <a:cs typeface="Times New Roman" pitchFamily="18" charset="0"/>
              </a:rPr>
              <a:t>20 mil.</a:t>
            </a:r>
          </a:p>
          <a:p>
            <a:r>
              <a:rPr lang="bs-Latn-BA" sz="5600" dirty="0" smtClean="0">
                <a:latin typeface="Times New Roman" pitchFamily="18" charset="0"/>
                <a:cs typeface="Times New Roman" pitchFamily="18" charset="0"/>
              </a:rPr>
              <a:t>Romi su iz Indije krenuli na duga putovanja preko Bliskoga Istoka prema Europi</a:t>
            </a:r>
          </a:p>
          <a:p>
            <a:r>
              <a:rPr lang="bs-Latn-BA" sz="5600" dirty="0" smtClean="0">
                <a:latin typeface="Times New Roman" pitchFamily="18" charset="0"/>
                <a:cs typeface="Times New Roman" pitchFamily="18" charset="0"/>
              </a:rPr>
              <a:t> koncentracija Roma danas ipak najveća u Europi i Romi su danas manje ili više prisutni u svim državama Europe</a:t>
            </a:r>
          </a:p>
          <a:p>
            <a:r>
              <a:rPr lang="bs-Latn-BA" sz="5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1971. godine u Londonu je održana prva Konferencija Roma, na kojoj su usvojene odluke o priznavanju himne i zastave Roma te o proglašenju romskog jezika (romani chib) službenim jezikom Roma</a:t>
            </a:r>
          </a:p>
          <a:p>
            <a:r>
              <a:rPr lang="vi-VN" sz="5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imnom Roma postala je pjesma “Đelem – đelem”, a kao zastava Roma proglašena je zastava zelene i plave boje na kojoj je crveni kotač</a:t>
            </a:r>
            <a:endParaRPr lang="bs-Latn-BA" sz="5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bs-Latn-BA" dirty="0" smtClean="0"/>
          </a:p>
          <a:p>
            <a:pPr>
              <a:buNone/>
            </a:pPr>
            <a:endParaRPr lang="bs-Latn-BA" b="1" dirty="0" smtClean="0"/>
          </a:p>
          <a:p>
            <a:endParaRPr lang="bs-Latn-BA" dirty="0"/>
          </a:p>
        </p:txBody>
      </p:sp>
      <p:pic>
        <p:nvPicPr>
          <p:cNvPr id="1026" name="Picture 2" descr="C:\Users\Emir\Dropbox\PREZENTACIJA 2015 VELEUCILISTE KAJTAZI\Flag_of_the_Romani_people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552" y="4365104"/>
            <a:ext cx="4067944" cy="2711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Emir\Dropbox\PREZENTACIJA 2015 VELEUCILISTE KAJTAZI\Flag_of_the_Romani_people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365104"/>
            <a:ext cx="4067944" cy="2711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Emir\Dropbox\PREZENTACIJA 2015 VELEUCILISTE KAJTAZI\Flag_of_the_Romani_people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365104"/>
            <a:ext cx="4067944" cy="2711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>
                <a:latin typeface="Britannic Bold" pitchFamily="34" charset="0"/>
              </a:rPr>
              <a:t>ROMSKA NACIONALNA MANJINA</a:t>
            </a:r>
            <a:endParaRPr lang="bs-Latn-BA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Nacionalna manjina s </a:t>
            </a:r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najviše problema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u RH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Srpska i romska nacionalna manjina – po izvještajima međunarodnih organizacija </a:t>
            </a:r>
            <a:r>
              <a:rPr lang="bs-Latn-BA" b="1" dirty="0" smtClean="0">
                <a:latin typeface="Times New Roman" pitchFamily="18" charset="0"/>
                <a:cs typeface="Times New Roman" pitchFamily="18" charset="0"/>
              </a:rPr>
              <a:t>dvije najdiskriminiranije nacionalne manjine 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(Transparency International, 2014.)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Romi žive na području današnje Hrvatske više od šest stoljeća	</a:t>
            </a:r>
          </a:p>
          <a:p>
            <a:r>
              <a:rPr lang="bs-Latn-B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Prvi pisani dokument u kojem se spominju Romi – 1362. iz Dubrovnika </a:t>
            </a:r>
          </a:p>
          <a:p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Danas romska populacija čini znantan udio u stanovništvu u Međimurskoj, Sisačko-moslavačkoj i Brodsko-posavskoj županiji</a:t>
            </a:r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</TotalTime>
  <Words>1881</Words>
  <Application>Microsoft Macintosh PowerPoint</Application>
  <PresentationFormat>On-screen Show (4:3)</PresentationFormat>
  <Paragraphs>189</Paragraphs>
  <Slides>68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3" baseType="lpstr">
      <vt:lpstr>Britannic Bold</vt:lpstr>
      <vt:lpstr>Calibri</vt:lpstr>
      <vt:lpstr>Times New Roman</vt:lpstr>
      <vt:lpstr>Arial</vt:lpstr>
      <vt:lpstr>Office Theme</vt:lpstr>
      <vt:lpstr>POLOŽAJ ROMA U REPUBLICI HRVATSKOJ </vt:lpstr>
      <vt:lpstr>BIOGRAFIJA: VELJKO KAJTAZI</vt:lpstr>
      <vt:lpstr>MANDAT U HRVATSKOM SABORU</vt:lpstr>
      <vt:lpstr>ŠTO SU NACIONALNE MANJINE U RH?</vt:lpstr>
      <vt:lpstr>ZAŠTITA NACIONALNIH MANJINA U RH</vt:lpstr>
      <vt:lpstr>INSTITUCIJE ZA ZAŠTITU NAC. MANJ.</vt:lpstr>
      <vt:lpstr>NORMATIVNI OKVIR</vt:lpstr>
      <vt:lpstr>ROMSKA NACIONALNA MANJINA</vt:lpstr>
      <vt:lpstr>ROMSKA NACIONALNA MANJINA</vt:lpstr>
      <vt:lpstr>POPIS STANOVNIŠTVA 2011.</vt:lpstr>
      <vt:lpstr>ROMI NA POPISIMA STANOV.</vt:lpstr>
      <vt:lpstr>NACIONALNI PRAZNICI ROMA</vt:lpstr>
      <vt:lpstr>8. TRAVANJ – SVJETSKI DAN ROMA</vt:lpstr>
      <vt:lpstr>NACIONALNI PRAZNICI ROMA</vt:lpstr>
      <vt:lpstr>PowerPoint Presentation</vt:lpstr>
      <vt:lpstr>PowerPoint Presentation</vt:lpstr>
      <vt:lpstr>PowerPoint Presentation</vt:lpstr>
      <vt:lpstr>PowerPoint Presentation</vt:lpstr>
      <vt:lpstr>NEGIRANJE BROJKI I GENOCIDA NAD ROMIMA</vt:lpstr>
      <vt:lpstr>2017. godina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2016. –  2020. godina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VIDEO</vt:lpstr>
      <vt:lpstr>PowerPoint Presentation</vt:lpstr>
      <vt:lpstr>PowerPoint Presentation</vt:lpstr>
      <vt:lpstr>PowerPoint Presentation</vt:lpstr>
      <vt:lpstr>PowerPoint Presentation</vt:lpstr>
      <vt:lpstr>NACIONALNI PRAZNICI ROMA</vt:lpstr>
      <vt:lpstr>PowerPoint Presentation</vt:lpstr>
      <vt:lpstr>UNESCO</vt:lpstr>
      <vt:lpstr>OBRAZOVANJE</vt:lpstr>
      <vt:lpstr>OBRAZOVANJE (2)</vt:lpstr>
      <vt:lpstr>PowerPoint Presentation</vt:lpstr>
      <vt:lpstr>PowerPoint Presentation</vt:lpstr>
      <vt:lpstr>ZAPOŠLJAVANJE</vt:lpstr>
      <vt:lpstr>PowerPoint Presentation</vt:lpstr>
      <vt:lpstr>PowerPoint Presentation</vt:lpstr>
      <vt:lpstr>STANOVANJE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ZDRAVLJE</vt:lpstr>
      <vt:lpstr>PowerPoint Presentation</vt:lpstr>
      <vt:lpstr>PowerPoint Presentation</vt:lpstr>
      <vt:lpstr>ZAKLJUČCI I PITANJA!?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POLOŽAJ ROMA U REPUBLICI HRVATSKOJ </dc:title>
  <dc:creator>Emir --</dc:creator>
  <cp:lastModifiedBy>Microsoft Office User</cp:lastModifiedBy>
  <cp:revision>84</cp:revision>
  <dcterms:created xsi:type="dcterms:W3CDTF">2015-11-17T10:27:06Z</dcterms:created>
  <dcterms:modified xsi:type="dcterms:W3CDTF">2017-10-19T09:29:25Z</dcterms:modified>
</cp:coreProperties>
</file>